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 id="21474837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Lst>
  <p:sldSz cy="5143500" cx="9144000"/>
  <p:notesSz cx="6858000" cy="9144000"/>
  <p:embeddedFontLst>
    <p:embeddedFont>
      <p:font typeface="Roboto Thin"/>
      <p:regular r:id="rId87"/>
      <p:bold r:id="rId88"/>
      <p:italic r:id="rId89"/>
      <p:boldItalic r:id="rId90"/>
    </p:embeddedFont>
    <p:embeddedFont>
      <p:font typeface="Roboto Medium"/>
      <p:regular r:id="rId91"/>
      <p:bold r:id="rId92"/>
      <p:italic r:id="rId93"/>
      <p:boldItalic r:id="rId94"/>
    </p:embeddedFont>
    <p:embeddedFont>
      <p:font typeface="Roboto"/>
      <p:regular r:id="rId95"/>
      <p:bold r:id="rId96"/>
      <p:italic r:id="rId97"/>
      <p:boldItalic r:id="rId98"/>
    </p:embeddedFont>
    <p:embeddedFont>
      <p:font typeface="Amatic SC"/>
      <p:regular r:id="rId99"/>
      <p:bold r:id="rId100"/>
    </p:embeddedFont>
    <p:embeddedFont>
      <p:font typeface="Inconsolata"/>
      <p:regular r:id="rId101"/>
      <p:bold r:id="rId102"/>
    </p:embeddedFont>
    <p:embeddedFont>
      <p:font typeface="Roboto Light"/>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87">
          <p15:clr>
            <a:srgbClr val="A4A3A4"/>
          </p15:clr>
        </p15:guide>
        <p15:guide id="2" pos="3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C87BE5-1F14-491C-A727-B6A6362B184B}">
  <a:tblStyle styleId="{7EC87BE5-1F14-491C-A727-B6A6362B18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87" orient="horz"/>
        <p:guide pos="309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6" Type="http://schemas.openxmlformats.org/officeDocument/2006/relationships/font" Target="fonts/RobotoLight-boldItalic.fntdata"/><Relationship Id="rId105" Type="http://schemas.openxmlformats.org/officeDocument/2006/relationships/font" Target="fonts/RobotoLight-italic.fntdata"/><Relationship Id="rId104" Type="http://schemas.openxmlformats.org/officeDocument/2006/relationships/font" Target="fonts/Roboto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Light-regular.fntdata"/><Relationship Id="rId102" Type="http://schemas.openxmlformats.org/officeDocument/2006/relationships/font" Target="fonts/Inconsolata-bold.fntdata"/><Relationship Id="rId101" Type="http://schemas.openxmlformats.org/officeDocument/2006/relationships/font" Target="fonts/Inconsolata-regular.fntdata"/><Relationship Id="rId100" Type="http://schemas.openxmlformats.org/officeDocument/2006/relationships/font" Target="fonts/AmaticSC-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regular.fntdata"/><Relationship Id="rId94" Type="http://schemas.openxmlformats.org/officeDocument/2006/relationships/font" Target="fonts/RobotoMedium-boldItalic.fntdata"/><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4.xml"/><Relationship Id="rId99" Type="http://schemas.openxmlformats.org/officeDocument/2006/relationships/font" Target="fonts/AmaticSC-regular.fntdata"/><Relationship Id="rId10" Type="http://schemas.openxmlformats.org/officeDocument/2006/relationships/slide" Target="slides/slide3.xml"/><Relationship Id="rId98" Type="http://schemas.openxmlformats.org/officeDocument/2006/relationships/font" Target="fonts/Roboto-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Medium-regular.fntdata"/><Relationship Id="rId90" Type="http://schemas.openxmlformats.org/officeDocument/2006/relationships/font" Target="fonts/RobotoThin-boldItalic.fntdata"/><Relationship Id="rId93" Type="http://schemas.openxmlformats.org/officeDocument/2006/relationships/font" Target="fonts/RobotoMedium-italic.fntdata"/><Relationship Id="rId92" Type="http://schemas.openxmlformats.org/officeDocument/2006/relationships/font" Target="fonts/RobotoMedium-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RobotoThin-bold.fntdata"/><Relationship Id="rId87" Type="http://schemas.openxmlformats.org/officeDocument/2006/relationships/font" Target="fonts/RobotoThin-regular.fntdata"/><Relationship Id="rId89" Type="http://schemas.openxmlformats.org/officeDocument/2006/relationships/font" Target="fonts/RobotoThin-italic.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4068525ce9_2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4068525ce9_2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6f4ed8da9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a6f4ed8da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6f4ed8da9_0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a6f4ed8da9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4b863c7624_0_2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b863c7624_0_2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4068525ce9_2_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4068525ce9_2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4b88becf24_0_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4b88becf2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4b88becf24_0_11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4b88becf24_0_1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4b88becf24_0_2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4b88becf24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4b88becf24_0_2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4b88becf24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4b88becf24_0_2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4b88becf24_0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4b88becf24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4b88becf24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4068525ce9_2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4068525ce9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4b88becf24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b88becf24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4b88becf24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4b88becf24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a740f75b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a740f75b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4b88becf24_0_7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4b88becf24_0_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4b88becf24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b88becf24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4c39bc7c7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4c39bc7c7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4b88becf24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b88becf24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4b88becf24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4b88becf24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4c39bc7c7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4c39bc7c7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4b88becf24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4b88becf24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a6f4ed899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a6f4ed899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4b88becf24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4b88becf24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4b88becf24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4b88becf24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4068525ce9_2_2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4068525ce9_2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4068525ce9_2_2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4068525ce9_2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4c39bc7c7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4c39bc7c7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4068525ce9_2_3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4068525ce9_2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4068525ce9_2_3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g4068525ce9_2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4068525ce9_2_3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g4068525ce9_2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4c39bc7c7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4c39bc7c7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4068525ce9_2_3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g4068525ce9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4068525ce9_2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shutterstock_257600623</a:t>
            </a:r>
            <a:endParaRPr/>
          </a:p>
        </p:txBody>
      </p:sp>
      <p:sp>
        <p:nvSpPr>
          <p:cNvPr id="636" name="Google Shape;636;g4068525ce9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4068525ce9_2_3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4068525ce9_2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4068525ce9_2_3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4068525ce9_2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4068525ce9_2_3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g4068525ce9_2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4f5fdd55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4f5fdd55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4068525ce9_2_3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4068525ce9_2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4068525ce9_2_3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Send out Steps To Upload to Github.pdf</a:t>
            </a:r>
            <a:endParaRPr/>
          </a:p>
        </p:txBody>
      </p:sp>
      <p:sp>
        <p:nvSpPr>
          <p:cNvPr id="1183" name="Google Shape;1183;g4068525ce9_2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4068525ce9_2_3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g4068525ce9_2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4068525ce9_2_4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g4068525ce9_2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4b88becf24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4b88becf24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4b88becf24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4b88becf24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4068525ce9_2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4068525ce9_2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4068525ce9_2_4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g4068525ce9_2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4c39bc7c7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4c39bc7c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4068525ce9_2_4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g4068525ce9_2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4068525ce9_2_4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g4068525ce9_2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4068525ce9_2_4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4068525ce9_2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4068525ce9_2_4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4068525ce9_2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4f5fdd556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4f5fdd556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Filename: </a:t>
            </a:r>
            <a:r>
              <a:rPr lang="en" sz="1050">
                <a:solidFill>
                  <a:schemeClr val="dk1"/>
                </a:solidFill>
                <a:highlight>
                  <a:schemeClr val="lt1"/>
                </a:highlight>
                <a:latin typeface="Roboto"/>
                <a:ea typeface="Roboto"/>
                <a:cs typeface="Roboto"/>
                <a:sym typeface="Roboto"/>
              </a:rPr>
              <a:t>1-HTML_Git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4068525ce9_2_4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g4068525ce9_2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4068525ce9_2_4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4068525ce9_2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4068525ce9_2_4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g4068525ce9_2_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4068525ce9_2_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4068525ce9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4068525ce9_2_4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g4068525ce9_2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4068525ce9_2_4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g4068525ce9_2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4b88becf24_0_11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g4b88becf24_0_1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4b88becf24_0_11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g4b88becf24_0_1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4068525ce9_2_5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g4068525ce9_2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4bacc06d24_0_5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g4bacc06d24_0_5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4bacc06d24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4bacc06d24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4c39bc7c7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4c39bc7c7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4c39bc7c7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4c39bc7c7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a740f75ba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a740f75ba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4068525ce9_2_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4068525ce9_2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4068525ce9_2_5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g4068525ce9_2_5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4068525ce9_2_5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quickexample_internalcss.html | 2-BasicCSS</a:t>
            </a:r>
            <a:endParaRPr sz="1000"/>
          </a:p>
        </p:txBody>
      </p:sp>
      <p:sp>
        <p:nvSpPr>
          <p:cNvPr id="1406" name="Google Shape;1406;g4068525ce9_2_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4f5fdd556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4f5fdd556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3-HTML_CSS_Layout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4068525ce9_2_5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g4068525ce9_2_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4068525ce9_2_5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https://www.youtube.com/watch?v=kMBinXTCrXI&amp;list=PLgJ8UgkiorCnMLsUevoQRxH8t9bt7ne14&amp;index=2</a:t>
            </a:r>
            <a:endParaRPr/>
          </a:p>
        </p:txBody>
      </p:sp>
      <p:sp>
        <p:nvSpPr>
          <p:cNvPr id="1425" name="Google Shape;1425;g4068525ce9_2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4068525ce9_2_5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shutterstock_112957384</a:t>
            </a:r>
            <a:endParaRPr/>
          </a:p>
        </p:txBody>
      </p:sp>
      <p:sp>
        <p:nvSpPr>
          <p:cNvPr id="1430" name="Google Shape;1430;g4068525ce9_2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a740f75bab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shutterstock_112957384</a:t>
            </a:r>
            <a:endParaRPr/>
          </a:p>
        </p:txBody>
      </p:sp>
      <p:sp>
        <p:nvSpPr>
          <p:cNvPr id="1437" name="Google Shape;1437;ga740f75bab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a6f4ed8da9_0_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shutterstock_112957384</a:t>
            </a:r>
            <a:endParaRPr/>
          </a:p>
        </p:txBody>
      </p:sp>
      <p:sp>
        <p:nvSpPr>
          <p:cNvPr id="1444" name="Google Shape;1444;ga6f4ed8da9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6f4ed8da9_0_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shutterstock_112957384</a:t>
            </a:r>
            <a:endParaRPr/>
          </a:p>
        </p:txBody>
      </p:sp>
      <p:sp>
        <p:nvSpPr>
          <p:cNvPr id="1451" name="Google Shape;1451;ga6f4ed8da9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4068525ce9_2_5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g4068525ce9_2_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4068525ce9_2_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4068525ce9_2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4068525ce9_2_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4068525ce9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6" name="Google Shape;56;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8" name="Google Shape;58;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9" name="Google Shape;59;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 name="Google Shape;61;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2" name="Google Shape;62;p1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2" name="Google Shape;92;p1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98"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 name="Google Shape;10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t/>
            </a:r>
            <a:endParaRPr sz="600">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3" name="Shape 103"/>
        <p:cNvGrpSpPr/>
        <p:nvPr/>
      </p:nvGrpSpPr>
      <p:grpSpPr>
        <a:xfrm>
          <a:off x="0" y="0"/>
          <a:ext cx="0" cy="0"/>
          <a:chOff x="0" y="0"/>
          <a:chExt cx="0" cy="0"/>
        </a:xfrm>
      </p:grpSpPr>
      <p:sp>
        <p:nvSpPr>
          <p:cNvPr id="104" name="Google Shape;104;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6" name="Google Shape;106;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 name="Google Shape;108;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2" name="Google Shape;112;p2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 name="Google Shape;114;p2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2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 name="Google Shape;116;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7" name="Google Shape;117;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 name="Google Shape;118;p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19" name="Shape 119"/>
        <p:cNvGrpSpPr/>
        <p:nvPr/>
      </p:nvGrpSpPr>
      <p:grpSpPr>
        <a:xfrm>
          <a:off x="0" y="0"/>
          <a:ext cx="0" cy="0"/>
          <a:chOff x="0" y="0"/>
          <a:chExt cx="0" cy="0"/>
        </a:xfrm>
      </p:grpSpPr>
      <p:pic>
        <p:nvPicPr>
          <p:cNvPr id="120" name="Google Shape;12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 name="Google Shape;122;p2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3" name="Google Shape;123;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6" name="Google Shape;126;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9" name="Google Shape;129;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0" name="Google Shape;130;p2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1" name="Google Shape;131;p2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2"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6" name="Google Shape;136;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9" name="Google Shape;139;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0" name="Google Shape;140;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 name="Google Shape;141;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2" name="Shape 142"/>
        <p:cNvGrpSpPr/>
        <p:nvPr/>
      </p:nvGrpSpPr>
      <p:grpSpPr>
        <a:xfrm>
          <a:off x="0" y="0"/>
          <a:ext cx="0" cy="0"/>
          <a:chOff x="0" y="0"/>
          <a:chExt cx="0" cy="0"/>
        </a:xfrm>
      </p:grpSpPr>
      <p:pic>
        <p:nvPicPr>
          <p:cNvPr id="143" name="Google Shape;143;p2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4" name="Google Shape;14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8" name="Google Shape;148;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51" name="Shape 151"/>
        <p:cNvGrpSpPr/>
        <p:nvPr/>
      </p:nvGrpSpPr>
      <p:grpSpPr>
        <a:xfrm>
          <a:off x="0" y="0"/>
          <a:ext cx="0" cy="0"/>
          <a:chOff x="0" y="0"/>
          <a:chExt cx="0" cy="0"/>
        </a:xfrm>
      </p:grpSpPr>
      <p:pic>
        <p:nvPicPr>
          <p:cNvPr id="152" name="Google Shape;152;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5" name="Google Shape;155;p2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8" name="Google Shape;158;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 name="Google Shape;159;p2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60" name="Shape 160"/>
        <p:cNvGrpSpPr/>
        <p:nvPr/>
      </p:nvGrpSpPr>
      <p:grpSpPr>
        <a:xfrm>
          <a:off x="0" y="0"/>
          <a:ext cx="0" cy="0"/>
          <a:chOff x="0" y="0"/>
          <a:chExt cx="0" cy="0"/>
        </a:xfrm>
      </p:grpSpPr>
      <p:sp>
        <p:nvSpPr>
          <p:cNvPr id="161" name="Google Shape;161;p2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 name="Google Shape;162;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 name="Google Shape;163;p2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2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2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 name="Google Shape;166;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 name="Google Shape;168;p2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1" name="Google Shape;171;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3" name="Google Shape;173;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5" name="Google Shape;175;p2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7" name="Google Shape;17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2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79" name="Shape 179"/>
        <p:cNvGrpSpPr/>
        <p:nvPr/>
      </p:nvGrpSpPr>
      <p:grpSpPr>
        <a:xfrm>
          <a:off x="0" y="0"/>
          <a:ext cx="0" cy="0"/>
          <a:chOff x="0" y="0"/>
          <a:chExt cx="0" cy="0"/>
        </a:xfrm>
      </p:grpSpPr>
      <p:sp>
        <p:nvSpPr>
          <p:cNvPr id="180" name="Google Shape;180;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1" name="Google Shape;181;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2" name="Google Shape;182;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3" name="Google Shape;18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 name="Google Shape;187;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88" name="Shape 188"/>
        <p:cNvGrpSpPr/>
        <p:nvPr/>
      </p:nvGrpSpPr>
      <p:grpSpPr>
        <a:xfrm>
          <a:off x="0" y="0"/>
          <a:ext cx="0" cy="0"/>
          <a:chOff x="0" y="0"/>
          <a:chExt cx="0" cy="0"/>
        </a:xfrm>
      </p:grpSpPr>
      <p:sp>
        <p:nvSpPr>
          <p:cNvPr id="189" name="Google Shape;18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2" name="Google Shape;19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 name="Google Shape;194;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5" name="Google Shape;195;p31"/>
          <p:cNvGrpSpPr/>
          <p:nvPr/>
        </p:nvGrpSpPr>
        <p:grpSpPr>
          <a:xfrm>
            <a:off x="457200" y="1378813"/>
            <a:ext cx="776889" cy="621300"/>
            <a:chOff x="457200" y="1378813"/>
            <a:chExt cx="776889" cy="621300"/>
          </a:xfrm>
        </p:grpSpPr>
        <p:sp>
          <p:nvSpPr>
            <p:cNvPr id="196" name="Google Shape;196;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7" name="Google Shape;197;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1"/>
          <p:cNvGrpSpPr/>
          <p:nvPr/>
        </p:nvGrpSpPr>
        <p:grpSpPr>
          <a:xfrm>
            <a:off x="457200" y="2228725"/>
            <a:ext cx="776889" cy="621300"/>
            <a:chOff x="457200" y="1378813"/>
            <a:chExt cx="776889" cy="621300"/>
          </a:xfrm>
        </p:grpSpPr>
        <p:sp>
          <p:nvSpPr>
            <p:cNvPr id="199" name="Google Shape;199;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0" name="Google Shape;200;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1"/>
          <p:cNvGrpSpPr/>
          <p:nvPr/>
        </p:nvGrpSpPr>
        <p:grpSpPr>
          <a:xfrm>
            <a:off x="457200" y="3073850"/>
            <a:ext cx="776889" cy="621300"/>
            <a:chOff x="457200" y="1378813"/>
            <a:chExt cx="776889" cy="621300"/>
          </a:xfrm>
        </p:grpSpPr>
        <p:sp>
          <p:nvSpPr>
            <p:cNvPr id="202" name="Google Shape;202;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3" name="Google Shape;203;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31"/>
          <p:cNvGrpSpPr/>
          <p:nvPr/>
        </p:nvGrpSpPr>
        <p:grpSpPr>
          <a:xfrm>
            <a:off x="457200" y="3923750"/>
            <a:ext cx="776889" cy="621300"/>
            <a:chOff x="457200" y="1378813"/>
            <a:chExt cx="776889" cy="621300"/>
          </a:xfrm>
        </p:grpSpPr>
        <p:sp>
          <p:nvSpPr>
            <p:cNvPr id="205" name="Google Shape;205;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6" name="Google Shape;206;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 name="Google Shape;20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 name="Google Shape;212;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14" name="Shape 214"/>
        <p:cNvGrpSpPr/>
        <p:nvPr/>
      </p:nvGrpSpPr>
      <p:grpSpPr>
        <a:xfrm>
          <a:off x="0" y="0"/>
          <a:ext cx="0" cy="0"/>
          <a:chOff x="0" y="0"/>
          <a:chExt cx="0" cy="0"/>
        </a:xfrm>
      </p:grpSpPr>
      <p:sp>
        <p:nvSpPr>
          <p:cNvPr id="215" name="Google Shape;215;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 name="Google Shape;21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 name="Google Shape;21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 name="Google Shape;220;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 name="Google Shape;221;p32"/>
          <p:cNvGrpSpPr/>
          <p:nvPr/>
        </p:nvGrpSpPr>
        <p:grpSpPr>
          <a:xfrm>
            <a:off x="457200" y="1300225"/>
            <a:ext cx="776889" cy="621300"/>
            <a:chOff x="457200" y="1378813"/>
            <a:chExt cx="776889" cy="621300"/>
          </a:xfrm>
        </p:grpSpPr>
        <p:sp>
          <p:nvSpPr>
            <p:cNvPr id="222" name="Google Shape;222;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3" name="Google Shape;223;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2"/>
          <p:cNvGrpSpPr/>
          <p:nvPr/>
        </p:nvGrpSpPr>
        <p:grpSpPr>
          <a:xfrm>
            <a:off x="457200" y="2000125"/>
            <a:ext cx="776889" cy="621300"/>
            <a:chOff x="457200" y="1378813"/>
            <a:chExt cx="776889" cy="621300"/>
          </a:xfrm>
        </p:grpSpPr>
        <p:sp>
          <p:nvSpPr>
            <p:cNvPr id="225" name="Google Shape;225;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6" name="Google Shape;226;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2"/>
          <p:cNvGrpSpPr/>
          <p:nvPr/>
        </p:nvGrpSpPr>
        <p:grpSpPr>
          <a:xfrm>
            <a:off x="457200" y="2692850"/>
            <a:ext cx="776889" cy="621300"/>
            <a:chOff x="457200" y="1378813"/>
            <a:chExt cx="776889" cy="621300"/>
          </a:xfrm>
        </p:grpSpPr>
        <p:sp>
          <p:nvSpPr>
            <p:cNvPr id="228" name="Google Shape;228;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 name="Google Shape;229;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32"/>
          <p:cNvGrpSpPr/>
          <p:nvPr/>
        </p:nvGrpSpPr>
        <p:grpSpPr>
          <a:xfrm>
            <a:off x="457200" y="3390350"/>
            <a:ext cx="776889" cy="621300"/>
            <a:chOff x="457200" y="1378813"/>
            <a:chExt cx="776889" cy="621300"/>
          </a:xfrm>
        </p:grpSpPr>
        <p:sp>
          <p:nvSpPr>
            <p:cNvPr id="231" name="Google Shape;231;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2" name="Google Shape;232;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 name="Google Shape;238;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 name="Google Shape;239;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0" name="Google Shape;240;p32"/>
          <p:cNvGrpSpPr/>
          <p:nvPr/>
        </p:nvGrpSpPr>
        <p:grpSpPr>
          <a:xfrm>
            <a:off x="469500" y="4083075"/>
            <a:ext cx="776889" cy="621300"/>
            <a:chOff x="457200" y="1378813"/>
            <a:chExt cx="776889" cy="621300"/>
          </a:xfrm>
        </p:grpSpPr>
        <p:sp>
          <p:nvSpPr>
            <p:cNvPr id="241" name="Google Shape;241;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2" name="Google Shape;242;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45" name="Shape 245"/>
        <p:cNvGrpSpPr/>
        <p:nvPr/>
      </p:nvGrpSpPr>
      <p:grpSpPr>
        <a:xfrm>
          <a:off x="0" y="0"/>
          <a:ext cx="0" cy="0"/>
          <a:chOff x="0" y="0"/>
          <a:chExt cx="0" cy="0"/>
        </a:xfrm>
      </p:grpSpPr>
      <p:sp>
        <p:nvSpPr>
          <p:cNvPr id="246" name="Google Shape;246;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 name="Google Shape;249;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 name="Google Shape;251;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2" name="Google Shape;252;p33"/>
          <p:cNvGrpSpPr/>
          <p:nvPr/>
        </p:nvGrpSpPr>
        <p:grpSpPr>
          <a:xfrm>
            <a:off x="457200" y="1237825"/>
            <a:ext cx="776900" cy="486300"/>
            <a:chOff x="457200" y="1466425"/>
            <a:chExt cx="776900" cy="486300"/>
          </a:xfrm>
        </p:grpSpPr>
        <p:sp>
          <p:nvSpPr>
            <p:cNvPr id="253" name="Google Shape;25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4" name="Google Shape;25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3"/>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 name="Google Shape;256;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33"/>
          <p:cNvGrpSpPr/>
          <p:nvPr/>
        </p:nvGrpSpPr>
        <p:grpSpPr>
          <a:xfrm>
            <a:off x="457200" y="1828900"/>
            <a:ext cx="776900" cy="486300"/>
            <a:chOff x="457200" y="1466425"/>
            <a:chExt cx="776900" cy="486300"/>
          </a:xfrm>
        </p:grpSpPr>
        <p:sp>
          <p:nvSpPr>
            <p:cNvPr id="258" name="Google Shape;258;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9" name="Google Shape;259;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33"/>
          <p:cNvGrpSpPr/>
          <p:nvPr/>
        </p:nvGrpSpPr>
        <p:grpSpPr>
          <a:xfrm>
            <a:off x="457200" y="2419975"/>
            <a:ext cx="776900" cy="486300"/>
            <a:chOff x="457200" y="1466425"/>
            <a:chExt cx="776900" cy="486300"/>
          </a:xfrm>
        </p:grpSpPr>
        <p:sp>
          <p:nvSpPr>
            <p:cNvPr id="262" name="Google Shape;262;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3" name="Google Shape;263;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3"/>
          <p:cNvGrpSpPr/>
          <p:nvPr/>
        </p:nvGrpSpPr>
        <p:grpSpPr>
          <a:xfrm>
            <a:off x="457200" y="3011050"/>
            <a:ext cx="776900" cy="486300"/>
            <a:chOff x="457200" y="1466425"/>
            <a:chExt cx="776900" cy="486300"/>
          </a:xfrm>
        </p:grpSpPr>
        <p:sp>
          <p:nvSpPr>
            <p:cNvPr id="266" name="Google Shape;266;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7" name="Google Shape;267;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3"/>
          <p:cNvGrpSpPr/>
          <p:nvPr/>
        </p:nvGrpSpPr>
        <p:grpSpPr>
          <a:xfrm>
            <a:off x="457200" y="3602137"/>
            <a:ext cx="776900" cy="486300"/>
            <a:chOff x="457200" y="1466425"/>
            <a:chExt cx="776900" cy="486300"/>
          </a:xfrm>
        </p:grpSpPr>
        <p:sp>
          <p:nvSpPr>
            <p:cNvPr id="270" name="Google Shape;270;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1" name="Google Shape;271;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3"/>
          <p:cNvGrpSpPr/>
          <p:nvPr/>
        </p:nvGrpSpPr>
        <p:grpSpPr>
          <a:xfrm>
            <a:off x="457200" y="4193262"/>
            <a:ext cx="776900" cy="486300"/>
            <a:chOff x="457200" y="1466425"/>
            <a:chExt cx="776900" cy="486300"/>
          </a:xfrm>
        </p:grpSpPr>
        <p:sp>
          <p:nvSpPr>
            <p:cNvPr id="274" name="Google Shape;274;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5" name="Google Shape;275;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1">
  <p:cSld name="CUSTOM_2_7_1_3_1_1_3">
    <p:spTree>
      <p:nvGrpSpPr>
        <p:cNvPr id="281" name="Shape 281"/>
        <p:cNvGrpSpPr/>
        <p:nvPr/>
      </p:nvGrpSpPr>
      <p:grpSpPr>
        <a:xfrm>
          <a:off x="0" y="0"/>
          <a:ext cx="0" cy="0"/>
          <a:chOff x="0" y="0"/>
          <a:chExt cx="0" cy="0"/>
        </a:xfrm>
      </p:grpSpPr>
      <p:sp>
        <p:nvSpPr>
          <p:cNvPr id="282" name="Google Shape;282;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5" name="Google Shape;28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 name="Google Shape;287;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8" name="Google Shape;288;p34"/>
          <p:cNvGrpSpPr/>
          <p:nvPr/>
        </p:nvGrpSpPr>
        <p:grpSpPr>
          <a:xfrm>
            <a:off x="457200" y="1237825"/>
            <a:ext cx="776900" cy="486300"/>
            <a:chOff x="457200" y="1466425"/>
            <a:chExt cx="776900" cy="486300"/>
          </a:xfrm>
        </p:grpSpPr>
        <p:sp>
          <p:nvSpPr>
            <p:cNvPr id="289" name="Google Shape;289;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0" name="Google Shape;290;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3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4"/>
          <p:cNvGrpSpPr/>
          <p:nvPr/>
        </p:nvGrpSpPr>
        <p:grpSpPr>
          <a:xfrm>
            <a:off x="457200" y="1828900"/>
            <a:ext cx="776900" cy="486300"/>
            <a:chOff x="457200" y="1466425"/>
            <a:chExt cx="776900" cy="486300"/>
          </a:xfrm>
        </p:grpSpPr>
        <p:sp>
          <p:nvSpPr>
            <p:cNvPr id="294" name="Google Shape;294;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5" name="Google Shape;295;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4"/>
          <p:cNvGrpSpPr/>
          <p:nvPr/>
        </p:nvGrpSpPr>
        <p:grpSpPr>
          <a:xfrm>
            <a:off x="457200" y="2419975"/>
            <a:ext cx="776900" cy="486300"/>
            <a:chOff x="457200" y="1466425"/>
            <a:chExt cx="776900" cy="486300"/>
          </a:xfrm>
        </p:grpSpPr>
        <p:sp>
          <p:nvSpPr>
            <p:cNvPr id="298" name="Google Shape;29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9" name="Google Shape;29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4"/>
          <p:cNvGrpSpPr/>
          <p:nvPr/>
        </p:nvGrpSpPr>
        <p:grpSpPr>
          <a:xfrm>
            <a:off x="457200" y="3011050"/>
            <a:ext cx="776900" cy="486300"/>
            <a:chOff x="457200" y="1466425"/>
            <a:chExt cx="776900" cy="486300"/>
          </a:xfrm>
        </p:grpSpPr>
        <p:sp>
          <p:nvSpPr>
            <p:cNvPr id="302" name="Google Shape;30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3" name="Google Shape;30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4"/>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4"/>
          <p:cNvGrpSpPr/>
          <p:nvPr/>
        </p:nvGrpSpPr>
        <p:grpSpPr>
          <a:xfrm>
            <a:off x="457200" y="3602137"/>
            <a:ext cx="776900" cy="486300"/>
            <a:chOff x="457200" y="1466425"/>
            <a:chExt cx="776900" cy="486300"/>
          </a:xfrm>
        </p:grpSpPr>
        <p:sp>
          <p:nvSpPr>
            <p:cNvPr id="306" name="Google Shape;306;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7" name="Google Shape;307;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4"/>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4"/>
          <p:cNvGrpSpPr/>
          <p:nvPr/>
        </p:nvGrpSpPr>
        <p:grpSpPr>
          <a:xfrm>
            <a:off x="457200" y="4193262"/>
            <a:ext cx="776900" cy="486300"/>
            <a:chOff x="457200" y="1466425"/>
            <a:chExt cx="776900" cy="486300"/>
          </a:xfrm>
        </p:grpSpPr>
        <p:sp>
          <p:nvSpPr>
            <p:cNvPr id="310" name="Google Shape;310;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1" name="Google Shape;311;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4"/>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34"/>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317" name="Shape 317"/>
        <p:cNvGrpSpPr/>
        <p:nvPr/>
      </p:nvGrpSpPr>
      <p:grpSpPr>
        <a:xfrm>
          <a:off x="0" y="0"/>
          <a:ext cx="0" cy="0"/>
          <a:chOff x="0" y="0"/>
          <a:chExt cx="0" cy="0"/>
        </a:xfrm>
      </p:grpSpPr>
      <p:sp>
        <p:nvSpPr>
          <p:cNvPr id="318" name="Google Shape;318;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 name="Google Shape;321;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4" name="Google Shape;324;p35"/>
          <p:cNvGrpSpPr/>
          <p:nvPr/>
        </p:nvGrpSpPr>
        <p:grpSpPr>
          <a:xfrm>
            <a:off x="457200" y="1237825"/>
            <a:ext cx="776900" cy="486300"/>
            <a:chOff x="457200" y="1466425"/>
            <a:chExt cx="776900" cy="486300"/>
          </a:xfrm>
        </p:grpSpPr>
        <p:sp>
          <p:nvSpPr>
            <p:cNvPr id="325" name="Google Shape;325;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6" name="Google Shape;326;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35"/>
          <p:cNvGrpSpPr/>
          <p:nvPr/>
        </p:nvGrpSpPr>
        <p:grpSpPr>
          <a:xfrm>
            <a:off x="457200" y="1828900"/>
            <a:ext cx="776900" cy="486300"/>
            <a:chOff x="457200" y="1466425"/>
            <a:chExt cx="776900" cy="486300"/>
          </a:xfrm>
        </p:grpSpPr>
        <p:sp>
          <p:nvSpPr>
            <p:cNvPr id="330" name="Google Shape;330;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1" name="Google Shape;331;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35"/>
          <p:cNvGrpSpPr/>
          <p:nvPr/>
        </p:nvGrpSpPr>
        <p:grpSpPr>
          <a:xfrm>
            <a:off x="457200" y="2419975"/>
            <a:ext cx="776900" cy="486300"/>
            <a:chOff x="457200" y="1466425"/>
            <a:chExt cx="776900" cy="486300"/>
          </a:xfrm>
        </p:grpSpPr>
        <p:sp>
          <p:nvSpPr>
            <p:cNvPr id="334" name="Google Shape;334;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5" name="Google Shape;335;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5"/>
          <p:cNvGrpSpPr/>
          <p:nvPr/>
        </p:nvGrpSpPr>
        <p:grpSpPr>
          <a:xfrm>
            <a:off x="457200" y="3011050"/>
            <a:ext cx="776900" cy="486300"/>
            <a:chOff x="457200" y="1466425"/>
            <a:chExt cx="776900" cy="486300"/>
          </a:xfrm>
        </p:grpSpPr>
        <p:sp>
          <p:nvSpPr>
            <p:cNvPr id="338" name="Google Shape;338;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9" name="Google Shape;339;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5"/>
          <p:cNvGrpSpPr/>
          <p:nvPr/>
        </p:nvGrpSpPr>
        <p:grpSpPr>
          <a:xfrm>
            <a:off x="457200" y="3602137"/>
            <a:ext cx="776900" cy="486300"/>
            <a:chOff x="457200" y="1466425"/>
            <a:chExt cx="776900" cy="486300"/>
          </a:xfrm>
        </p:grpSpPr>
        <p:sp>
          <p:nvSpPr>
            <p:cNvPr id="342" name="Google Shape;342;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3" name="Google Shape;343;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5"/>
          <p:cNvGrpSpPr/>
          <p:nvPr/>
        </p:nvGrpSpPr>
        <p:grpSpPr>
          <a:xfrm>
            <a:off x="457200" y="4193262"/>
            <a:ext cx="776900" cy="486300"/>
            <a:chOff x="457200" y="1466425"/>
            <a:chExt cx="776900" cy="486300"/>
          </a:xfrm>
        </p:grpSpPr>
        <p:sp>
          <p:nvSpPr>
            <p:cNvPr id="346" name="Google Shape;346;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7" name="Google Shape;347;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3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3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53" name="Shape 353"/>
        <p:cNvGrpSpPr/>
        <p:nvPr/>
      </p:nvGrpSpPr>
      <p:grpSpPr>
        <a:xfrm>
          <a:off x="0" y="0"/>
          <a:ext cx="0" cy="0"/>
          <a:chOff x="0" y="0"/>
          <a:chExt cx="0" cy="0"/>
        </a:xfrm>
      </p:grpSpPr>
      <p:sp>
        <p:nvSpPr>
          <p:cNvPr id="354" name="Google Shape;354;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7" name="Google Shape;357;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9" name="Google Shape;35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0" name="Google Shape;360;p36"/>
          <p:cNvGrpSpPr/>
          <p:nvPr/>
        </p:nvGrpSpPr>
        <p:grpSpPr>
          <a:xfrm>
            <a:off x="457222" y="1149803"/>
            <a:ext cx="713194" cy="446423"/>
            <a:chOff x="457200" y="1466425"/>
            <a:chExt cx="776900" cy="486300"/>
          </a:xfrm>
        </p:grpSpPr>
        <p:sp>
          <p:nvSpPr>
            <p:cNvPr id="361" name="Google Shape;36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2" name="Google Shape;36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6"/>
          <p:cNvGrpSpPr/>
          <p:nvPr/>
        </p:nvGrpSpPr>
        <p:grpSpPr>
          <a:xfrm>
            <a:off x="457222" y="1672428"/>
            <a:ext cx="713194" cy="446423"/>
            <a:chOff x="457200" y="1466425"/>
            <a:chExt cx="776900" cy="486300"/>
          </a:xfrm>
        </p:grpSpPr>
        <p:sp>
          <p:nvSpPr>
            <p:cNvPr id="366" name="Google Shape;366;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7" name="Google Shape;367;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6"/>
          <p:cNvGrpSpPr/>
          <p:nvPr/>
        </p:nvGrpSpPr>
        <p:grpSpPr>
          <a:xfrm>
            <a:off x="457197" y="2195578"/>
            <a:ext cx="713194" cy="446423"/>
            <a:chOff x="457200" y="1466425"/>
            <a:chExt cx="776900" cy="486300"/>
          </a:xfrm>
        </p:grpSpPr>
        <p:sp>
          <p:nvSpPr>
            <p:cNvPr id="371" name="Google Shape;37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2" name="Google Shape;37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3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36"/>
          <p:cNvGrpSpPr/>
          <p:nvPr/>
        </p:nvGrpSpPr>
        <p:grpSpPr>
          <a:xfrm>
            <a:off x="457197" y="2718203"/>
            <a:ext cx="713194" cy="446423"/>
            <a:chOff x="457200" y="1466425"/>
            <a:chExt cx="776900" cy="486300"/>
          </a:xfrm>
        </p:grpSpPr>
        <p:sp>
          <p:nvSpPr>
            <p:cNvPr id="376" name="Google Shape;376;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7" name="Google Shape;377;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6"/>
          <p:cNvGrpSpPr/>
          <p:nvPr/>
        </p:nvGrpSpPr>
        <p:grpSpPr>
          <a:xfrm>
            <a:off x="457222" y="3240828"/>
            <a:ext cx="713194" cy="446423"/>
            <a:chOff x="457200" y="1466425"/>
            <a:chExt cx="776900" cy="486300"/>
          </a:xfrm>
        </p:grpSpPr>
        <p:sp>
          <p:nvSpPr>
            <p:cNvPr id="381" name="Google Shape;38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2" name="Google Shape;38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6"/>
          <p:cNvGrpSpPr/>
          <p:nvPr/>
        </p:nvGrpSpPr>
        <p:grpSpPr>
          <a:xfrm>
            <a:off x="457222" y="3763453"/>
            <a:ext cx="713194" cy="446423"/>
            <a:chOff x="457200" y="1466425"/>
            <a:chExt cx="776900" cy="486300"/>
          </a:xfrm>
        </p:grpSpPr>
        <p:sp>
          <p:nvSpPr>
            <p:cNvPr id="386" name="Google Shape;386;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7" name="Google Shape;387;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6"/>
          <p:cNvGrpSpPr/>
          <p:nvPr/>
        </p:nvGrpSpPr>
        <p:grpSpPr>
          <a:xfrm>
            <a:off x="457222" y="4311603"/>
            <a:ext cx="713194" cy="446423"/>
            <a:chOff x="457200" y="1466425"/>
            <a:chExt cx="776900" cy="486300"/>
          </a:xfrm>
        </p:grpSpPr>
        <p:sp>
          <p:nvSpPr>
            <p:cNvPr id="391" name="Google Shape;39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2" name="Google Shape;39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3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94" name="Shape 394"/>
        <p:cNvGrpSpPr/>
        <p:nvPr/>
      </p:nvGrpSpPr>
      <p:grpSpPr>
        <a:xfrm>
          <a:off x="0" y="0"/>
          <a:ext cx="0" cy="0"/>
          <a:chOff x="0" y="0"/>
          <a:chExt cx="0" cy="0"/>
        </a:xfrm>
      </p:grpSpPr>
      <p:sp>
        <p:nvSpPr>
          <p:cNvPr id="395" name="Google Shape;3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 name="Google Shape;39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7"/>
          <p:cNvGrpSpPr/>
          <p:nvPr/>
        </p:nvGrpSpPr>
        <p:grpSpPr>
          <a:xfrm>
            <a:off x="457427" y="3873038"/>
            <a:ext cx="602564" cy="377174"/>
            <a:chOff x="457200" y="1466425"/>
            <a:chExt cx="776900" cy="486300"/>
          </a:xfrm>
        </p:grpSpPr>
        <p:sp>
          <p:nvSpPr>
            <p:cNvPr id="402" name="Google Shape;40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37"/>
          <p:cNvGrpSpPr/>
          <p:nvPr/>
        </p:nvGrpSpPr>
        <p:grpSpPr>
          <a:xfrm>
            <a:off x="457315" y="4311142"/>
            <a:ext cx="602564" cy="377174"/>
            <a:chOff x="457200" y="1466425"/>
            <a:chExt cx="776900" cy="486300"/>
          </a:xfrm>
        </p:grpSpPr>
        <p:sp>
          <p:nvSpPr>
            <p:cNvPr id="407" name="Google Shape;40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37"/>
          <p:cNvGrpSpPr/>
          <p:nvPr/>
        </p:nvGrpSpPr>
        <p:grpSpPr>
          <a:xfrm>
            <a:off x="457377" y="2996663"/>
            <a:ext cx="602564" cy="377174"/>
            <a:chOff x="457200" y="1466425"/>
            <a:chExt cx="776900" cy="486300"/>
          </a:xfrm>
        </p:grpSpPr>
        <p:sp>
          <p:nvSpPr>
            <p:cNvPr id="412" name="Google Shape;41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7"/>
          <p:cNvGrpSpPr/>
          <p:nvPr/>
        </p:nvGrpSpPr>
        <p:grpSpPr>
          <a:xfrm>
            <a:off x="457265" y="3434767"/>
            <a:ext cx="602564" cy="377174"/>
            <a:chOff x="457200" y="1466425"/>
            <a:chExt cx="776900" cy="486300"/>
          </a:xfrm>
        </p:grpSpPr>
        <p:sp>
          <p:nvSpPr>
            <p:cNvPr id="417" name="Google Shape;41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7"/>
          <p:cNvGrpSpPr/>
          <p:nvPr/>
        </p:nvGrpSpPr>
        <p:grpSpPr>
          <a:xfrm>
            <a:off x="457402" y="2135288"/>
            <a:ext cx="602564" cy="377174"/>
            <a:chOff x="457200" y="1466425"/>
            <a:chExt cx="776900" cy="486300"/>
          </a:xfrm>
        </p:grpSpPr>
        <p:sp>
          <p:nvSpPr>
            <p:cNvPr id="422" name="Google Shape;42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37"/>
          <p:cNvGrpSpPr/>
          <p:nvPr/>
        </p:nvGrpSpPr>
        <p:grpSpPr>
          <a:xfrm>
            <a:off x="457290" y="2573392"/>
            <a:ext cx="602564" cy="377174"/>
            <a:chOff x="457200" y="1466425"/>
            <a:chExt cx="776900" cy="486300"/>
          </a:xfrm>
        </p:grpSpPr>
        <p:sp>
          <p:nvSpPr>
            <p:cNvPr id="427" name="Google Shape;42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3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7"/>
          <p:cNvGrpSpPr/>
          <p:nvPr/>
        </p:nvGrpSpPr>
        <p:grpSpPr>
          <a:xfrm>
            <a:off x="457352" y="1258913"/>
            <a:ext cx="602564" cy="377174"/>
            <a:chOff x="457200" y="1466425"/>
            <a:chExt cx="776900" cy="486300"/>
          </a:xfrm>
        </p:grpSpPr>
        <p:sp>
          <p:nvSpPr>
            <p:cNvPr id="432" name="Google Shape;43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7"/>
          <p:cNvGrpSpPr/>
          <p:nvPr/>
        </p:nvGrpSpPr>
        <p:grpSpPr>
          <a:xfrm>
            <a:off x="457240" y="1697017"/>
            <a:ext cx="602564" cy="377174"/>
            <a:chOff x="457200" y="1466425"/>
            <a:chExt cx="776900" cy="486300"/>
          </a:xfrm>
        </p:grpSpPr>
        <p:sp>
          <p:nvSpPr>
            <p:cNvPr id="437" name="Google Shape;43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440" name="Shape 440"/>
        <p:cNvGrpSpPr/>
        <p:nvPr/>
      </p:nvGrpSpPr>
      <p:grpSpPr>
        <a:xfrm>
          <a:off x="0" y="0"/>
          <a:ext cx="0" cy="0"/>
          <a:chOff x="0" y="0"/>
          <a:chExt cx="0" cy="0"/>
        </a:xfrm>
      </p:grpSpPr>
      <p:sp>
        <p:nvSpPr>
          <p:cNvPr id="441" name="Google Shape;4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3" name="Google Shape;4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5" name="Google Shape;44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38"/>
          <p:cNvGrpSpPr/>
          <p:nvPr/>
        </p:nvGrpSpPr>
        <p:grpSpPr>
          <a:xfrm>
            <a:off x="457427" y="3873038"/>
            <a:ext cx="602564" cy="377174"/>
            <a:chOff x="457200" y="1466425"/>
            <a:chExt cx="776900" cy="486300"/>
          </a:xfrm>
        </p:grpSpPr>
        <p:sp>
          <p:nvSpPr>
            <p:cNvPr id="448" name="Google Shape;448;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9" name="Google Shape;449;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38"/>
          <p:cNvGrpSpPr/>
          <p:nvPr/>
        </p:nvGrpSpPr>
        <p:grpSpPr>
          <a:xfrm>
            <a:off x="457315" y="4311142"/>
            <a:ext cx="602564" cy="377174"/>
            <a:chOff x="457200" y="1466425"/>
            <a:chExt cx="776900" cy="486300"/>
          </a:xfrm>
        </p:grpSpPr>
        <p:sp>
          <p:nvSpPr>
            <p:cNvPr id="453" name="Google Shape;453;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4" name="Google Shape;454;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8"/>
          <p:cNvGrpSpPr/>
          <p:nvPr/>
        </p:nvGrpSpPr>
        <p:grpSpPr>
          <a:xfrm>
            <a:off x="457377" y="2996663"/>
            <a:ext cx="602564" cy="377174"/>
            <a:chOff x="457200" y="1466425"/>
            <a:chExt cx="776900" cy="486300"/>
          </a:xfrm>
        </p:grpSpPr>
        <p:sp>
          <p:nvSpPr>
            <p:cNvPr id="458" name="Google Shape;458;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9" name="Google Shape;459;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8"/>
          <p:cNvGrpSpPr/>
          <p:nvPr/>
        </p:nvGrpSpPr>
        <p:grpSpPr>
          <a:xfrm>
            <a:off x="457265" y="3434767"/>
            <a:ext cx="602564" cy="377174"/>
            <a:chOff x="457200" y="1466425"/>
            <a:chExt cx="776900" cy="486300"/>
          </a:xfrm>
        </p:grpSpPr>
        <p:sp>
          <p:nvSpPr>
            <p:cNvPr id="463" name="Google Shape;463;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4" name="Google Shape;464;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38"/>
          <p:cNvGrpSpPr/>
          <p:nvPr/>
        </p:nvGrpSpPr>
        <p:grpSpPr>
          <a:xfrm>
            <a:off x="457402" y="2135288"/>
            <a:ext cx="602564" cy="377174"/>
            <a:chOff x="457200" y="1466425"/>
            <a:chExt cx="776900" cy="486300"/>
          </a:xfrm>
        </p:grpSpPr>
        <p:sp>
          <p:nvSpPr>
            <p:cNvPr id="468" name="Google Shape;468;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9" name="Google Shape;469;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3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38"/>
          <p:cNvGrpSpPr/>
          <p:nvPr/>
        </p:nvGrpSpPr>
        <p:grpSpPr>
          <a:xfrm>
            <a:off x="457290" y="2573392"/>
            <a:ext cx="602564" cy="377174"/>
            <a:chOff x="457200" y="1466425"/>
            <a:chExt cx="776900" cy="486300"/>
          </a:xfrm>
        </p:grpSpPr>
        <p:sp>
          <p:nvSpPr>
            <p:cNvPr id="473" name="Google Shape;473;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4" name="Google Shape;474;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38"/>
          <p:cNvGrpSpPr/>
          <p:nvPr/>
        </p:nvGrpSpPr>
        <p:grpSpPr>
          <a:xfrm>
            <a:off x="457352" y="1258913"/>
            <a:ext cx="602564" cy="377174"/>
            <a:chOff x="457200" y="1466425"/>
            <a:chExt cx="776900" cy="486300"/>
          </a:xfrm>
        </p:grpSpPr>
        <p:sp>
          <p:nvSpPr>
            <p:cNvPr id="478" name="Google Shape;478;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9" name="Google Shape;479;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57240" y="1697017"/>
            <a:ext cx="602564" cy="377174"/>
            <a:chOff x="457200" y="1466425"/>
            <a:chExt cx="776900" cy="486300"/>
          </a:xfrm>
        </p:grpSpPr>
        <p:sp>
          <p:nvSpPr>
            <p:cNvPr id="483" name="Google Shape;483;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4" name="Google Shape;484;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86" name="Shape 486"/>
        <p:cNvGrpSpPr/>
        <p:nvPr/>
      </p:nvGrpSpPr>
      <p:grpSpPr>
        <a:xfrm>
          <a:off x="0" y="0"/>
          <a:ext cx="0" cy="0"/>
          <a:chOff x="0" y="0"/>
          <a:chExt cx="0" cy="0"/>
        </a:xfrm>
      </p:grpSpPr>
      <p:sp>
        <p:nvSpPr>
          <p:cNvPr id="487" name="Google Shape;487;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 name="Google Shape;488;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9" name="Google Shape;489;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2" name="Google Shape;492;p39"/>
          <p:cNvGrpSpPr/>
          <p:nvPr/>
        </p:nvGrpSpPr>
        <p:grpSpPr>
          <a:xfrm>
            <a:off x="457181" y="1345103"/>
            <a:ext cx="533372" cy="533480"/>
            <a:chOff x="457200" y="1378813"/>
            <a:chExt cx="695400" cy="695450"/>
          </a:xfrm>
        </p:grpSpPr>
        <p:sp>
          <p:nvSpPr>
            <p:cNvPr id="493" name="Google Shape;493;p3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4" name="Google Shape;494;p3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3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7" name="Google Shape;497;p39"/>
          <p:cNvGrpSpPr/>
          <p:nvPr/>
        </p:nvGrpSpPr>
        <p:grpSpPr>
          <a:xfrm>
            <a:off x="3228956" y="1345103"/>
            <a:ext cx="533372" cy="533480"/>
            <a:chOff x="457200" y="1378813"/>
            <a:chExt cx="695400" cy="695450"/>
          </a:xfrm>
        </p:grpSpPr>
        <p:sp>
          <p:nvSpPr>
            <p:cNvPr id="498" name="Google Shape;498;p3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9" name="Google Shape;499;p3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3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2" name="Google Shape;502;p39"/>
          <p:cNvGrpSpPr/>
          <p:nvPr/>
        </p:nvGrpSpPr>
        <p:grpSpPr>
          <a:xfrm>
            <a:off x="6134081" y="1345853"/>
            <a:ext cx="533372" cy="533480"/>
            <a:chOff x="457200" y="1378813"/>
            <a:chExt cx="695400" cy="695450"/>
          </a:xfrm>
        </p:grpSpPr>
        <p:sp>
          <p:nvSpPr>
            <p:cNvPr id="503" name="Google Shape;503;p3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4" name="Google Shape;504;p3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507" name="Shape 507"/>
        <p:cNvGrpSpPr/>
        <p:nvPr/>
      </p:nvGrpSpPr>
      <p:grpSpPr>
        <a:xfrm>
          <a:off x="0" y="0"/>
          <a:ext cx="0" cy="0"/>
          <a:chOff x="0" y="0"/>
          <a:chExt cx="0" cy="0"/>
        </a:xfrm>
      </p:grpSpPr>
      <p:pic>
        <p:nvPicPr>
          <p:cNvPr id="508" name="Google Shape;508;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9" name="Google Shape;509;p4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2" name="Google Shape;5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3" name="Google Shape;51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4" name="Google Shape;514;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5" name="Google Shape;515;p40"/>
          <p:cNvGrpSpPr/>
          <p:nvPr/>
        </p:nvGrpSpPr>
        <p:grpSpPr>
          <a:xfrm>
            <a:off x="457206" y="1421303"/>
            <a:ext cx="533372" cy="533480"/>
            <a:chOff x="457200" y="1378813"/>
            <a:chExt cx="695400" cy="695450"/>
          </a:xfrm>
        </p:grpSpPr>
        <p:sp>
          <p:nvSpPr>
            <p:cNvPr id="516" name="Google Shape;516;p4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7" name="Google Shape;517;p4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4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0"/>
          <p:cNvGrpSpPr/>
          <p:nvPr/>
        </p:nvGrpSpPr>
        <p:grpSpPr>
          <a:xfrm>
            <a:off x="4936306" y="1423553"/>
            <a:ext cx="533372" cy="533480"/>
            <a:chOff x="457200" y="1378813"/>
            <a:chExt cx="695400" cy="695450"/>
          </a:xfrm>
        </p:grpSpPr>
        <p:sp>
          <p:nvSpPr>
            <p:cNvPr id="522" name="Google Shape;522;p4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3" name="Google Shape;523;p4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4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526" name="Shape 526"/>
        <p:cNvGrpSpPr/>
        <p:nvPr/>
      </p:nvGrpSpPr>
      <p:grpSpPr>
        <a:xfrm>
          <a:off x="0" y="0"/>
          <a:ext cx="0" cy="0"/>
          <a:chOff x="0" y="0"/>
          <a:chExt cx="0" cy="0"/>
        </a:xfrm>
      </p:grpSpPr>
      <p:sp>
        <p:nvSpPr>
          <p:cNvPr id="527" name="Google Shape;527;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9" name="Google Shape;529;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1" name="Google Shape;531;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3" name="Google Shape;533;p4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8" name="Google Shape;538;p4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9" name="Google Shape;539;p4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4" name="Google Shape;544;p4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5" name="Google Shape;545;p4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49" name="Google Shape;549;p4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_7_1_5_1_1">
    <p:spTree>
      <p:nvGrpSpPr>
        <p:cNvPr id="552" name="Shape 552"/>
        <p:cNvGrpSpPr/>
        <p:nvPr/>
      </p:nvGrpSpPr>
      <p:grpSpPr>
        <a:xfrm>
          <a:off x="0" y="0"/>
          <a:ext cx="0" cy="0"/>
          <a:chOff x="0" y="0"/>
          <a:chExt cx="0" cy="0"/>
        </a:xfrm>
      </p:grpSpPr>
      <p:sp>
        <p:nvSpPr>
          <p:cNvPr id="553" name="Google Shape;553;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554" name="Shape 554"/>
        <p:cNvGrpSpPr/>
        <p:nvPr/>
      </p:nvGrpSpPr>
      <p:grpSpPr>
        <a:xfrm>
          <a:off x="0" y="0"/>
          <a:ext cx="0" cy="0"/>
          <a:chOff x="0" y="0"/>
          <a:chExt cx="0" cy="0"/>
        </a:xfrm>
      </p:grpSpPr>
      <p:pic>
        <p:nvPicPr>
          <p:cNvPr id="555" name="Google Shape;555;p4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556" name="Google Shape;556;p4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8" name="Google Shape;558;p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9" name="Google Shape;559;p4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560" name="Google Shape;560;p4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561" name="Google Shape;561;p4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562" name="Shape 562"/>
        <p:cNvGrpSpPr/>
        <p:nvPr/>
      </p:nvGrpSpPr>
      <p:grpSpPr>
        <a:xfrm>
          <a:off x="0" y="0"/>
          <a:ext cx="0" cy="0"/>
          <a:chOff x="0" y="0"/>
          <a:chExt cx="0" cy="0"/>
        </a:xfrm>
      </p:grpSpPr>
      <p:pic>
        <p:nvPicPr>
          <p:cNvPr id="563" name="Google Shape;563;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4" name="Google Shape;564;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5" name="Google Shape;56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567" name="Google Shape;567;p4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568" name="Shape 568"/>
        <p:cNvGrpSpPr/>
        <p:nvPr/>
      </p:nvGrpSpPr>
      <p:grpSpPr>
        <a:xfrm>
          <a:off x="0" y="0"/>
          <a:ext cx="0" cy="0"/>
          <a:chOff x="0" y="0"/>
          <a:chExt cx="0" cy="0"/>
        </a:xfrm>
      </p:grpSpPr>
      <p:pic>
        <p:nvPicPr>
          <p:cNvPr id="569" name="Google Shape;569;p45"/>
          <p:cNvPicPr preferRelativeResize="0"/>
          <p:nvPr/>
        </p:nvPicPr>
        <p:blipFill>
          <a:blip r:embed="rId2">
            <a:alphaModFix/>
          </a:blip>
          <a:stretch>
            <a:fillRect/>
          </a:stretch>
        </p:blipFill>
        <p:spPr>
          <a:xfrm>
            <a:off x="0" y="0"/>
            <a:ext cx="9143971" cy="5143500"/>
          </a:xfrm>
          <a:prstGeom prst="rect">
            <a:avLst/>
          </a:prstGeom>
          <a:noFill/>
          <a:ln>
            <a:noFill/>
          </a:ln>
        </p:spPr>
      </p:pic>
      <p:sp>
        <p:nvSpPr>
          <p:cNvPr id="570" name="Google Shape;570;p4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571" name="Google Shape;571;p4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572" name="Google Shape;572;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573" name="Shape 573"/>
        <p:cNvGrpSpPr/>
        <p:nvPr/>
      </p:nvGrpSpPr>
      <p:grpSpPr>
        <a:xfrm>
          <a:off x="0" y="0"/>
          <a:ext cx="0" cy="0"/>
          <a:chOff x="0" y="0"/>
          <a:chExt cx="0" cy="0"/>
        </a:xfrm>
      </p:grpSpPr>
      <p:pic>
        <p:nvPicPr>
          <p:cNvPr id="574" name="Google Shape;574;p4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575" name="Google Shape;575;p4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576" name="Google Shape;576;p46"/>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577" name="Google Shape;577;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578" name="Shape 578"/>
        <p:cNvGrpSpPr/>
        <p:nvPr/>
      </p:nvGrpSpPr>
      <p:grpSpPr>
        <a:xfrm>
          <a:off x="0" y="0"/>
          <a:ext cx="0" cy="0"/>
          <a:chOff x="0" y="0"/>
          <a:chExt cx="0" cy="0"/>
        </a:xfrm>
      </p:grpSpPr>
      <p:pic>
        <p:nvPicPr>
          <p:cNvPr id="579" name="Google Shape;579;p4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580" name="Google Shape;580;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1" name="Google Shape;581;p4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2" name="Google Shape;582;p4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583" name="Google Shape;583;p4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584" name="Google Shape;584;p4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586" name="Shape 586"/>
        <p:cNvGrpSpPr/>
        <p:nvPr/>
      </p:nvGrpSpPr>
      <p:grpSpPr>
        <a:xfrm>
          <a:off x="0" y="0"/>
          <a:ext cx="0" cy="0"/>
          <a:chOff x="0" y="0"/>
          <a:chExt cx="0" cy="0"/>
        </a:xfrm>
      </p:grpSpPr>
      <p:pic>
        <p:nvPicPr>
          <p:cNvPr id="587" name="Google Shape;587;p4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588" name="Google Shape;588;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589" name="Google Shape;589;p4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590" name="Google Shape;590;p4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591" name="Google Shape;591;p4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594" name="Shape 594"/>
        <p:cNvGrpSpPr/>
        <p:nvPr/>
      </p:nvGrpSpPr>
      <p:grpSpPr>
        <a:xfrm>
          <a:off x="0" y="0"/>
          <a:ext cx="0" cy="0"/>
          <a:chOff x="0" y="0"/>
          <a:chExt cx="0" cy="0"/>
        </a:xfrm>
      </p:grpSpPr>
      <p:pic>
        <p:nvPicPr>
          <p:cNvPr id="595" name="Google Shape;595;p49"/>
          <p:cNvPicPr preferRelativeResize="0"/>
          <p:nvPr/>
        </p:nvPicPr>
        <p:blipFill>
          <a:blip r:embed="rId2">
            <a:alphaModFix/>
          </a:blip>
          <a:stretch>
            <a:fillRect/>
          </a:stretch>
        </p:blipFill>
        <p:spPr>
          <a:xfrm>
            <a:off x="0" y="0"/>
            <a:ext cx="9144010" cy="5143500"/>
          </a:xfrm>
          <a:prstGeom prst="rect">
            <a:avLst/>
          </a:prstGeom>
          <a:noFill/>
          <a:ln>
            <a:noFill/>
          </a:ln>
        </p:spPr>
      </p:pic>
      <p:sp>
        <p:nvSpPr>
          <p:cNvPr id="596" name="Google Shape;596;p49"/>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597" name="Google Shape;597;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598" name="Shape 598"/>
        <p:cNvGrpSpPr/>
        <p:nvPr/>
      </p:nvGrpSpPr>
      <p:grpSpPr>
        <a:xfrm>
          <a:off x="0" y="0"/>
          <a:ext cx="0" cy="0"/>
          <a:chOff x="0" y="0"/>
          <a:chExt cx="0" cy="0"/>
        </a:xfrm>
      </p:grpSpPr>
      <p:pic>
        <p:nvPicPr>
          <p:cNvPr id="599" name="Google Shape;599;p5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600" name="Google Shape;600;p5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601" name="Google Shape;601;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rgbClr val="404040"/>
        </a:solidFill>
      </p:bgPr>
    </p:bg>
    <p:spTree>
      <p:nvGrpSpPr>
        <p:cNvPr id="602" name="Shape 602"/>
        <p:cNvGrpSpPr/>
        <p:nvPr/>
      </p:nvGrpSpPr>
      <p:grpSpPr>
        <a:xfrm>
          <a:off x="0" y="0"/>
          <a:ext cx="0" cy="0"/>
          <a:chOff x="0" y="0"/>
          <a:chExt cx="0" cy="0"/>
        </a:xfrm>
      </p:grpSpPr>
      <p:sp>
        <p:nvSpPr>
          <p:cNvPr id="603" name="Google Shape;603;p51"/>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4" name="Google Shape;604;p51"/>
          <p:cNvSpPr/>
          <p:nvPr/>
        </p:nvSpPr>
        <p:spPr>
          <a:xfrm>
            <a:off x="426890" y="2803209"/>
            <a:ext cx="6335862" cy="25718"/>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51"/>
          <p:cNvSpPr/>
          <p:nvPr/>
        </p:nvSpPr>
        <p:spPr>
          <a:xfrm>
            <a:off x="426890" y="3014288"/>
            <a:ext cx="3535510" cy="255065"/>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FFFFFF"/>
              </a:buClr>
              <a:buSzPts val="1900"/>
              <a:buFont typeface="Arial"/>
              <a:buNone/>
            </a:pPr>
            <a:r>
              <a:rPr b="1" i="0" lang="en" sz="1900" u="none" cap="none" strike="noStrike">
                <a:solidFill>
                  <a:srgbClr val="FFFFFF"/>
                </a:solidFill>
                <a:latin typeface="Arial"/>
                <a:ea typeface="Arial"/>
                <a:cs typeface="Arial"/>
                <a:sym typeface="Arial"/>
              </a:rPr>
              <a:t>The Coding Bootcamp</a:t>
            </a:r>
            <a:endParaRPr/>
          </a:p>
        </p:txBody>
      </p:sp>
      <p:sp>
        <p:nvSpPr>
          <p:cNvPr id="606" name="Google Shape;606;p51"/>
          <p:cNvSpPr txBox="1"/>
          <p:nvPr>
            <p:ph type="title"/>
          </p:nvPr>
        </p:nvSpPr>
        <p:spPr>
          <a:xfrm>
            <a:off x="390606" y="2215156"/>
            <a:ext cx="8229601" cy="653895"/>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0"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tx">
  <p:cSld name="TITLE_AND_BODY">
    <p:spTree>
      <p:nvGrpSpPr>
        <p:cNvPr id="607" name="Shape 607"/>
        <p:cNvGrpSpPr/>
        <p:nvPr/>
      </p:nvGrpSpPr>
      <p:grpSpPr>
        <a:xfrm>
          <a:off x="0" y="0"/>
          <a:ext cx="0" cy="0"/>
          <a:chOff x="0" y="0"/>
          <a:chExt cx="0" cy="0"/>
        </a:xfrm>
      </p:grpSpPr>
      <p:sp>
        <p:nvSpPr>
          <p:cNvPr id="608" name="Google Shape;608;p52"/>
          <p:cNvSpPr/>
          <p:nvPr/>
        </p:nvSpPr>
        <p:spPr>
          <a:xfrm>
            <a:off x="-1" y="4814223"/>
            <a:ext cx="9155743" cy="343311"/>
          </a:xfrm>
          <a:prstGeom prst="rect">
            <a:avLst/>
          </a:prstGeom>
          <a:solidFill>
            <a:srgbClr val="1D1A3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52"/>
          <p:cNvSpPr txBox="1"/>
          <p:nvPr>
            <p:ph type="title"/>
          </p:nvPr>
        </p:nvSpPr>
        <p:spPr>
          <a:xfrm>
            <a:off x="304800" y="0"/>
            <a:ext cx="5470527" cy="49039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cxnSp>
        <p:nvCxnSpPr>
          <p:cNvPr id="610" name="Google Shape;610;p52"/>
          <p:cNvCxnSpPr/>
          <p:nvPr/>
        </p:nvCxnSpPr>
        <p:spPr>
          <a:xfrm>
            <a:off x="0" y="490390"/>
            <a:ext cx="9144001" cy="1"/>
          </a:xfrm>
          <a:prstGeom prst="straightConnector1">
            <a:avLst/>
          </a:prstGeom>
          <a:noFill/>
          <a:ln cap="flat" cmpd="sng" w="41275">
            <a:solidFill>
              <a:srgbClr val="C83232"/>
            </a:solidFill>
            <a:prstDash val="solid"/>
            <a:miter lim="8000"/>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bg>
      <p:bgPr>
        <a:solidFill>
          <a:srgbClr val="404040"/>
        </a:solidFill>
      </p:bgPr>
    </p:bg>
    <p:spTree>
      <p:nvGrpSpPr>
        <p:cNvPr id="611" name="Shape 611"/>
        <p:cNvGrpSpPr/>
        <p:nvPr/>
      </p:nvGrpSpPr>
      <p:grpSpPr>
        <a:xfrm>
          <a:off x="0" y="0"/>
          <a:ext cx="0" cy="0"/>
          <a:chOff x="0" y="0"/>
          <a:chExt cx="0" cy="0"/>
        </a:xfrm>
      </p:grpSpPr>
      <p:sp>
        <p:nvSpPr>
          <p:cNvPr id="612" name="Google Shape;612;p53"/>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3" name="Google Shape;613;p53"/>
          <p:cNvSpPr/>
          <p:nvPr/>
        </p:nvSpPr>
        <p:spPr>
          <a:xfrm>
            <a:off x="426890" y="2803209"/>
            <a:ext cx="6335862" cy="25718"/>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4" name="Google Shape;614;p53"/>
          <p:cNvSpPr txBox="1"/>
          <p:nvPr>
            <p:ph type="title"/>
          </p:nvPr>
        </p:nvSpPr>
        <p:spPr>
          <a:xfrm>
            <a:off x="390606" y="2215156"/>
            <a:ext cx="8229601" cy="653895"/>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615" name="Shape 61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theme" Target="../theme/theme1.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533400" y="4898707"/>
            <a:ext cx="2787650" cy="151811"/>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Arial"/>
                <a:ea typeface="Arial"/>
                <a:cs typeface="Arial"/>
                <a:sym typeface="Arial"/>
              </a:rPr>
              <a:t>© 2016 | Coding Boot Camp - All Rights Reserved</a:t>
            </a:r>
            <a:endParaRPr/>
          </a:p>
        </p:txBody>
      </p:sp>
      <p:sp>
        <p:nvSpPr>
          <p:cNvPr id="52" name="Google Shape;52;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31.png"/><Relationship Id="rId11" Type="http://schemas.openxmlformats.org/officeDocument/2006/relationships/image" Target="../media/image34.png"/><Relationship Id="rId10" Type="http://schemas.openxmlformats.org/officeDocument/2006/relationships/image" Target="../media/image26.png"/><Relationship Id="rId13" Type="http://schemas.openxmlformats.org/officeDocument/2006/relationships/image" Target="../media/image49.png"/><Relationship Id="rId12" Type="http://schemas.openxmlformats.org/officeDocument/2006/relationships/image" Target="../media/image36.pn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67.png"/><Relationship Id="rId4" Type="http://schemas.openxmlformats.org/officeDocument/2006/relationships/image" Target="../media/image41.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41.pn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71.png"/><Relationship Id="rId4" Type="http://schemas.openxmlformats.org/officeDocument/2006/relationships/image" Target="../media/image41.png"/><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67.png"/><Relationship Id="rId4" Type="http://schemas.openxmlformats.org/officeDocument/2006/relationships/image" Target="../media/image41.pn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57.png"/><Relationship Id="rId5" Type="http://schemas.openxmlformats.org/officeDocument/2006/relationships/image" Target="../media/image40.png"/><Relationship Id="rId6" Type="http://schemas.openxmlformats.org/officeDocument/2006/relationships/image" Target="../media/image45.png"/><Relationship Id="rId7"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7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hyperlink" Target="https://try.github.io/" TargetMode="Externa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hyperlink" Target="https://www.udemy.com/course/git-started-with-github/" TargetMode="Externa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hyperlink" Target="http://www.w3schools.com/tag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52.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hyperlink" Target="http://www.lipsum.com" TargetMode="External"/><Relationship Id="rId4" Type="http://schemas.openxmlformats.org/officeDocument/2006/relationships/hyperlink" Target="mailto:someplace@gmail.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 Id="rId3" Type="http://schemas.openxmlformats.org/officeDocument/2006/relationships/image" Target="../media/image70.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image" Target="../media/image6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66.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 Id="rId3" Type="http://schemas.openxmlformats.org/officeDocument/2006/relationships/hyperlink" Target="https://learn.shayhowe.com/html-css/positioning-content/" TargetMode="External"/><Relationship Id="rId4" Type="http://schemas.openxmlformats.org/officeDocument/2006/relationships/hyperlink" Target="https://caniuse.com/?search=flexbo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4.xml"/><Relationship Id="rId3" Type="http://schemas.openxmlformats.org/officeDocument/2006/relationships/hyperlink" Target="https://www.youtube.com/watch?v=kMBinXTCrXI&amp;list=PLgJ8UgkiorCnMLsUevoQRxH8t9bt7ne14&amp;index=2"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 Id="rId3"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 Id="rId3" Type="http://schemas.openxmlformats.org/officeDocument/2006/relationships/hyperlink" Target="https://www.w3schools.com/cssref/css_units.asp" TargetMode="Externa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7.xml"/><Relationship Id="rId3" Type="http://schemas.openxmlformats.org/officeDocument/2006/relationships/hyperlink" Target="https://flexboxfroggy.com/" TargetMode="External"/><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 Id="rId3" Type="http://schemas.openxmlformats.org/officeDocument/2006/relationships/hyperlink" Target="https://flexboxzombies.com/p/flexbox-zombies" TargetMode="Externa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5"/>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1.2</a:t>
            </a:r>
            <a:endParaRPr/>
          </a:p>
        </p:txBody>
      </p:sp>
      <p:sp>
        <p:nvSpPr>
          <p:cNvPr id="621" name="Google Shape;621;p55"/>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
        <p:nvSpPr>
          <p:cNvPr id="622" name="Google Shape;622;p55"/>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Git’n Pro with HTML and CSS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is local; github and gitlab are remote</a:t>
            </a:r>
            <a:endParaRPr/>
          </a:p>
        </p:txBody>
      </p:sp>
      <p:pic>
        <p:nvPicPr>
          <p:cNvPr id="684" name="Google Shape;684;p64"/>
          <p:cNvPicPr preferRelativeResize="0"/>
          <p:nvPr/>
        </p:nvPicPr>
        <p:blipFill>
          <a:blip r:embed="rId3">
            <a:alphaModFix/>
          </a:blip>
          <a:stretch>
            <a:fillRect/>
          </a:stretch>
        </p:blipFill>
        <p:spPr>
          <a:xfrm>
            <a:off x="1490750" y="1853300"/>
            <a:ext cx="1775300" cy="1775300"/>
          </a:xfrm>
          <a:prstGeom prst="rect">
            <a:avLst/>
          </a:prstGeom>
          <a:noFill/>
          <a:ln>
            <a:noFill/>
          </a:ln>
        </p:spPr>
      </p:pic>
      <p:sp>
        <p:nvSpPr>
          <p:cNvPr id="685" name="Google Shape;685;p64"/>
          <p:cNvSpPr txBox="1"/>
          <p:nvPr/>
        </p:nvSpPr>
        <p:spPr>
          <a:xfrm>
            <a:off x="0" y="1393550"/>
            <a:ext cx="46410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git</a:t>
            </a:r>
            <a:endParaRPr/>
          </a:p>
        </p:txBody>
      </p:sp>
      <p:sp>
        <p:nvSpPr>
          <p:cNvPr id="686" name="Google Shape;686;p64"/>
          <p:cNvSpPr txBox="1"/>
          <p:nvPr/>
        </p:nvSpPr>
        <p:spPr>
          <a:xfrm>
            <a:off x="378250" y="3655950"/>
            <a:ext cx="4262700" cy="12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Only exists within a “repository” (i.e. a folder, any folder on our computer, where we have initialized git). In other words, we make a folder “special” by making it a git repository. By doing so, the folder has version control.</a:t>
            </a:r>
            <a:endParaRPr/>
          </a:p>
        </p:txBody>
      </p:sp>
      <p:pic>
        <p:nvPicPr>
          <p:cNvPr id="687" name="Google Shape;687;p64"/>
          <p:cNvPicPr preferRelativeResize="0"/>
          <p:nvPr/>
        </p:nvPicPr>
        <p:blipFill>
          <a:blip r:embed="rId4">
            <a:alphaModFix/>
          </a:blip>
          <a:stretch>
            <a:fillRect/>
          </a:stretch>
        </p:blipFill>
        <p:spPr>
          <a:xfrm>
            <a:off x="6573350" y="1853300"/>
            <a:ext cx="1145780" cy="1775299"/>
          </a:xfrm>
          <a:prstGeom prst="rect">
            <a:avLst/>
          </a:prstGeom>
          <a:noFill/>
          <a:ln>
            <a:noFill/>
          </a:ln>
        </p:spPr>
      </p:pic>
      <p:sp>
        <p:nvSpPr>
          <p:cNvPr id="688" name="Google Shape;688;p64"/>
          <p:cNvSpPr txBox="1"/>
          <p:nvPr/>
        </p:nvSpPr>
        <p:spPr>
          <a:xfrm>
            <a:off x="4914897" y="1339550"/>
            <a:ext cx="42291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github and gitlab</a:t>
            </a:r>
            <a:endParaRPr/>
          </a:p>
        </p:txBody>
      </p:sp>
      <p:sp>
        <p:nvSpPr>
          <p:cNvPr id="689" name="Google Shape;689;p64"/>
          <p:cNvSpPr txBox="1"/>
          <p:nvPr/>
        </p:nvSpPr>
        <p:spPr>
          <a:xfrm>
            <a:off x="4914900" y="3655950"/>
            <a:ext cx="4229100" cy="12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Web applications that “host” repositories remotely (i.e., beyond your local machine). This allows us to share code, copy code, work as a team on the same repository, push code directly to web pages, and more</a:t>
            </a:r>
            <a:endParaRPr/>
          </a:p>
        </p:txBody>
      </p:sp>
      <p:sp>
        <p:nvSpPr>
          <p:cNvPr id="690" name="Google Shape;690;p64"/>
          <p:cNvSpPr txBox="1"/>
          <p:nvPr/>
        </p:nvSpPr>
        <p:spPr>
          <a:xfrm>
            <a:off x="-12300" y="939900"/>
            <a:ext cx="46533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LOCAL</a:t>
            </a:r>
            <a:endParaRPr>
              <a:solidFill>
                <a:srgbClr val="FF0000"/>
              </a:solidFill>
            </a:endParaRPr>
          </a:p>
        </p:txBody>
      </p:sp>
      <p:sp>
        <p:nvSpPr>
          <p:cNvPr id="691" name="Google Shape;691;p64"/>
          <p:cNvSpPr txBox="1"/>
          <p:nvPr/>
        </p:nvSpPr>
        <p:spPr>
          <a:xfrm>
            <a:off x="4914900" y="939900"/>
            <a:ext cx="42291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REMOTE</a:t>
            </a:r>
            <a:endParaRPr>
              <a:solidFill>
                <a:srgbClr val="9900FF"/>
              </a:solidFill>
            </a:endParaRPr>
          </a:p>
        </p:txBody>
      </p:sp>
      <p:cxnSp>
        <p:nvCxnSpPr>
          <p:cNvPr id="692" name="Google Shape;692;p64"/>
          <p:cNvCxnSpPr/>
          <p:nvPr/>
        </p:nvCxnSpPr>
        <p:spPr>
          <a:xfrm>
            <a:off x="4684650" y="895475"/>
            <a:ext cx="0" cy="3663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5"/>
          <p:cNvSpPr txBox="1"/>
          <p:nvPr>
            <p:ph type="title"/>
          </p:nvPr>
        </p:nvSpPr>
        <p:spPr>
          <a:xfrm>
            <a:off x="-12300" y="0"/>
            <a:ext cx="9168600" cy="636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t>Local &amp; remote repos can be mutually exclusive</a:t>
            </a:r>
            <a:r>
              <a:rPr lang="en" sz="1800"/>
              <a:t> (though often are used together)</a:t>
            </a:r>
            <a:endParaRPr sz="1800"/>
          </a:p>
        </p:txBody>
      </p:sp>
      <p:pic>
        <p:nvPicPr>
          <p:cNvPr id="698" name="Google Shape;698;p65"/>
          <p:cNvPicPr preferRelativeResize="0"/>
          <p:nvPr/>
        </p:nvPicPr>
        <p:blipFill>
          <a:blip r:embed="rId3">
            <a:alphaModFix/>
          </a:blip>
          <a:stretch>
            <a:fillRect/>
          </a:stretch>
        </p:blipFill>
        <p:spPr>
          <a:xfrm>
            <a:off x="1490750" y="1853300"/>
            <a:ext cx="1775300" cy="1775300"/>
          </a:xfrm>
          <a:prstGeom prst="rect">
            <a:avLst/>
          </a:prstGeom>
          <a:noFill/>
          <a:ln>
            <a:noFill/>
          </a:ln>
        </p:spPr>
      </p:pic>
      <p:sp>
        <p:nvSpPr>
          <p:cNvPr id="699" name="Google Shape;699;p65"/>
          <p:cNvSpPr txBox="1"/>
          <p:nvPr/>
        </p:nvSpPr>
        <p:spPr>
          <a:xfrm>
            <a:off x="0" y="1393550"/>
            <a:ext cx="46410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git</a:t>
            </a:r>
            <a:endParaRPr/>
          </a:p>
        </p:txBody>
      </p:sp>
      <p:sp>
        <p:nvSpPr>
          <p:cNvPr id="700" name="Google Shape;700;p65"/>
          <p:cNvSpPr txBox="1"/>
          <p:nvPr/>
        </p:nvSpPr>
        <p:spPr>
          <a:xfrm>
            <a:off x="378250" y="3655950"/>
            <a:ext cx="4262700" cy="12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transform any folder on your machine to a git repository by running the terminal command “git init” from within that folder.</a:t>
            </a:r>
            <a:endParaRPr/>
          </a:p>
        </p:txBody>
      </p:sp>
      <p:pic>
        <p:nvPicPr>
          <p:cNvPr id="701" name="Google Shape;701;p65"/>
          <p:cNvPicPr preferRelativeResize="0"/>
          <p:nvPr/>
        </p:nvPicPr>
        <p:blipFill>
          <a:blip r:embed="rId4">
            <a:alphaModFix/>
          </a:blip>
          <a:stretch>
            <a:fillRect/>
          </a:stretch>
        </p:blipFill>
        <p:spPr>
          <a:xfrm>
            <a:off x="6598575" y="1853075"/>
            <a:ext cx="1145780" cy="1775299"/>
          </a:xfrm>
          <a:prstGeom prst="rect">
            <a:avLst/>
          </a:prstGeom>
          <a:noFill/>
          <a:ln>
            <a:noFill/>
          </a:ln>
        </p:spPr>
      </p:pic>
      <p:sp>
        <p:nvSpPr>
          <p:cNvPr id="702" name="Google Shape;702;p65"/>
          <p:cNvSpPr txBox="1"/>
          <p:nvPr/>
        </p:nvSpPr>
        <p:spPr>
          <a:xfrm>
            <a:off x="4914897" y="1339550"/>
            <a:ext cx="42291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a:t>
            </a:r>
            <a:r>
              <a:rPr lang="en"/>
              <a:t>ithub, gitlab, and more</a:t>
            </a:r>
            <a:endParaRPr/>
          </a:p>
        </p:txBody>
      </p:sp>
      <p:sp>
        <p:nvSpPr>
          <p:cNvPr id="703" name="Google Shape;703;p65"/>
          <p:cNvSpPr txBox="1"/>
          <p:nvPr/>
        </p:nvSpPr>
        <p:spPr>
          <a:xfrm>
            <a:off x="4881375" y="3655950"/>
            <a:ext cx="4262700" cy="12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create a repo within github (and others) itself, and at that moment that repo will only exist on github and not on any local machine. From there you may clone the repo to a local machine, if you so desire.</a:t>
            </a:r>
            <a:endParaRPr/>
          </a:p>
        </p:txBody>
      </p:sp>
      <p:sp>
        <p:nvSpPr>
          <p:cNvPr id="704" name="Google Shape;704;p65"/>
          <p:cNvSpPr txBox="1"/>
          <p:nvPr/>
        </p:nvSpPr>
        <p:spPr>
          <a:xfrm>
            <a:off x="-12300" y="939900"/>
            <a:ext cx="46533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LOCAL</a:t>
            </a:r>
            <a:endParaRPr>
              <a:solidFill>
                <a:srgbClr val="FF0000"/>
              </a:solidFill>
            </a:endParaRPr>
          </a:p>
        </p:txBody>
      </p:sp>
      <p:sp>
        <p:nvSpPr>
          <p:cNvPr id="705" name="Google Shape;705;p65"/>
          <p:cNvSpPr txBox="1"/>
          <p:nvPr/>
        </p:nvSpPr>
        <p:spPr>
          <a:xfrm>
            <a:off x="4914900" y="939900"/>
            <a:ext cx="42291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REMOTE</a:t>
            </a:r>
            <a:endParaRPr>
              <a:solidFill>
                <a:srgbClr val="9900FF"/>
              </a:solidFill>
            </a:endParaRPr>
          </a:p>
        </p:txBody>
      </p:sp>
      <p:cxnSp>
        <p:nvCxnSpPr>
          <p:cNvPr id="706" name="Google Shape;706;p65"/>
          <p:cNvCxnSpPr/>
          <p:nvPr/>
        </p:nvCxnSpPr>
        <p:spPr>
          <a:xfrm>
            <a:off x="4684650" y="895475"/>
            <a:ext cx="0" cy="3663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Collaborative Coding</a:t>
            </a:r>
            <a:endParaRPr/>
          </a:p>
        </p:txBody>
      </p:sp>
      <p:sp>
        <p:nvSpPr>
          <p:cNvPr id="712" name="Google Shape;712;p66"/>
          <p:cNvSpPr txBox="1"/>
          <p:nvPr>
            <p:ph idx="3" type="body"/>
          </p:nvPr>
        </p:nvSpPr>
        <p:spPr>
          <a:xfrm>
            <a:off x="175" y="801350"/>
            <a:ext cx="8059800" cy="1136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t>Modern web development is collaborative.</a:t>
            </a:r>
            <a:endParaRPr/>
          </a:p>
          <a:p>
            <a:pPr indent="0" lvl="0" marL="0" rtl="0" algn="l">
              <a:spcBef>
                <a:spcPts val="800"/>
              </a:spcBef>
              <a:spcAft>
                <a:spcPts val="0"/>
              </a:spcAft>
              <a:buClr>
                <a:schemeClr val="dk1"/>
              </a:buClr>
              <a:buSzPts val="1100"/>
              <a:buFont typeface="Arial"/>
              <a:buNone/>
            </a:pPr>
            <a:r>
              <a:rPr lang="en"/>
              <a:t>Teams are often large and spread out across the country or world.</a:t>
            </a:r>
            <a:endParaRPr/>
          </a:p>
          <a:p>
            <a:pPr indent="0" lvl="0" marL="0" rtl="0" algn="l">
              <a:spcBef>
                <a:spcPts val="800"/>
              </a:spcBef>
              <a:spcAft>
                <a:spcPts val="0"/>
              </a:spcAft>
              <a:buClr>
                <a:schemeClr val="dk1"/>
              </a:buClr>
              <a:buSzPts val="1100"/>
              <a:buFont typeface="Arial"/>
              <a:buNone/>
            </a:pPr>
            <a:r>
              <a:rPr lang="en"/>
              <a:t>Apps are sometimes made up of hundreds or even thousands of files.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graphicFrame>
        <p:nvGraphicFramePr>
          <p:cNvPr id="713" name="Google Shape;713;p66"/>
          <p:cNvGraphicFramePr/>
          <p:nvPr/>
        </p:nvGraphicFramePr>
        <p:xfrm>
          <a:off x="449350" y="1895825"/>
          <a:ext cx="3000000" cy="3000000"/>
        </p:xfrm>
        <a:graphic>
          <a:graphicData uri="http://schemas.openxmlformats.org/drawingml/2006/table">
            <a:tbl>
              <a:tblPr>
                <a:noFill/>
                <a:tableStyleId>{7EC87BE5-1F14-491C-A727-B6A6362B184B}</a:tableStyleId>
              </a:tblPr>
              <a:tblGrid>
                <a:gridCol w="1307925"/>
                <a:gridCol w="7035225"/>
              </a:tblGrid>
              <a:tr h="213250">
                <a:tc gridSpan="2">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Git Version Control</a:t>
                      </a:r>
                      <a:endParaRPr b="1" sz="1200">
                        <a:solidFill>
                          <a:srgbClr val="FFFFFF"/>
                        </a:solidFill>
                        <a:latin typeface="Roboto"/>
                        <a:ea typeface="Roboto"/>
                        <a:cs typeface="Roboto"/>
                        <a:sym typeface="Roboto"/>
                      </a:endParaRPr>
                    </a:p>
                  </a:txBody>
                  <a:tcPr marT="0" marB="0"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1D1A36"/>
                    </a:solidFill>
                  </a:tcPr>
                </a:tc>
                <a:tc hMerge="1"/>
              </a:tr>
              <a:tr h="514875">
                <a:tc>
                  <a:txBody>
                    <a:bodyPr/>
                    <a:lstStyle/>
                    <a:p>
                      <a:pPr indent="0" lvl="0" marL="0" rtl="0" algn="r">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Final</a:t>
                      </a:r>
                      <a:endParaRPr b="1" sz="1000"/>
                    </a:p>
                  </a:txBody>
                  <a:tcPr marT="91425" marB="91425" marR="91425" marL="91425">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solidFill>
                      <a:srgbClr val="D9D9D9"/>
                    </a:solidFill>
                  </a:tcPr>
                </a:tc>
              </a:tr>
              <a:tr h="514875">
                <a:tc>
                  <a:txBody>
                    <a:bodyPr/>
                    <a:lstStyle/>
                    <a:p>
                      <a:pPr indent="0" lvl="0" marL="0" rtl="0" algn="r">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Originals</a:t>
                      </a:r>
                      <a:endParaRPr b="1" sz="10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r>
              <a:tr h="350775">
                <a:tc>
                  <a:txBody>
                    <a:bodyPr/>
                    <a:lstStyle/>
                    <a:p>
                      <a:pPr indent="0" lvl="0" marL="0" rtl="0" algn="r">
                        <a:spcBef>
                          <a:spcPts val="0"/>
                        </a:spcBef>
                        <a:spcAft>
                          <a:spcPts val="0"/>
                        </a:spcAft>
                        <a:buNone/>
                      </a:pPr>
                      <a:r>
                        <a:rPr b="1" lang="en" sz="1000">
                          <a:latin typeface="Roboto"/>
                          <a:ea typeface="Roboto"/>
                          <a:cs typeface="Roboto"/>
                          <a:sym typeface="Roboto"/>
                        </a:rPr>
                        <a:t>Change Requests</a:t>
                      </a:r>
                      <a:endParaRPr b="1" sz="1000">
                        <a:latin typeface="Roboto"/>
                        <a:ea typeface="Roboto"/>
                        <a:cs typeface="Roboto"/>
                        <a:sym typeface="Robot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r>
              <a:tr h="1249225">
                <a:tc>
                  <a:txBody>
                    <a:bodyPr/>
                    <a:lstStyle/>
                    <a:p>
                      <a:pPr indent="0" lvl="0" marL="0" rtl="0" algn="r">
                        <a:spcBef>
                          <a:spcPts val="0"/>
                        </a:spcBef>
                        <a:spcAft>
                          <a:spcPts val="0"/>
                        </a:spcAft>
                        <a:buNone/>
                      </a:pPr>
                      <a:r>
                        <a:rPr b="1" lang="en" sz="1000">
                          <a:solidFill>
                            <a:srgbClr val="FFFFFF"/>
                          </a:solidFill>
                          <a:latin typeface="Roboto"/>
                          <a:ea typeface="Roboto"/>
                          <a:cs typeface="Roboto"/>
                          <a:sym typeface="Roboto"/>
                        </a:rPr>
                        <a:t>Developers</a:t>
                      </a:r>
                      <a:endParaRPr b="1" sz="1000">
                        <a:solidFill>
                          <a:srgbClr val="FFFFFF"/>
                        </a:solidFill>
                        <a:latin typeface="Roboto"/>
                        <a:ea typeface="Roboto"/>
                        <a:cs typeface="Roboto"/>
                        <a:sym typeface="Roboto"/>
                      </a:endParaRPr>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rgbClr val="21294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rgbClr val="212940"/>
                    </a:solidFill>
                  </a:tcPr>
                </a:tc>
              </a:tr>
            </a:tbl>
          </a:graphicData>
        </a:graphic>
      </p:graphicFrame>
      <p:pic>
        <p:nvPicPr>
          <p:cNvPr id="714" name="Google Shape;714;p66"/>
          <p:cNvPicPr preferRelativeResize="0"/>
          <p:nvPr/>
        </p:nvPicPr>
        <p:blipFill rotWithShape="1">
          <a:blip r:embed="rId3">
            <a:alphaModFix/>
          </a:blip>
          <a:srcRect b="49" l="0" r="0" t="49"/>
          <a:stretch/>
        </p:blipFill>
        <p:spPr>
          <a:xfrm>
            <a:off x="2470273" y="3571075"/>
            <a:ext cx="599249" cy="590726"/>
          </a:xfrm>
          <a:prstGeom prst="rect">
            <a:avLst/>
          </a:prstGeom>
          <a:noFill/>
          <a:ln>
            <a:noFill/>
          </a:ln>
          <a:effectLst>
            <a:outerShdw blurRad="57150" rotWithShape="0" algn="bl" dir="5400000" dist="19050">
              <a:srgbClr val="000000">
                <a:alpha val="50000"/>
              </a:srgbClr>
            </a:outerShdw>
          </a:effectLst>
        </p:spPr>
      </p:pic>
      <p:pic>
        <p:nvPicPr>
          <p:cNvPr id="715" name="Google Shape;715;p66"/>
          <p:cNvPicPr preferRelativeResize="0"/>
          <p:nvPr/>
        </p:nvPicPr>
        <p:blipFill rotWithShape="1">
          <a:blip r:embed="rId4">
            <a:alphaModFix/>
          </a:blip>
          <a:srcRect b="0" l="0" r="0" t="0"/>
          <a:stretch/>
        </p:blipFill>
        <p:spPr>
          <a:xfrm>
            <a:off x="3440148" y="3571075"/>
            <a:ext cx="599249" cy="590725"/>
          </a:xfrm>
          <a:prstGeom prst="rect">
            <a:avLst/>
          </a:prstGeom>
          <a:noFill/>
          <a:ln>
            <a:noFill/>
          </a:ln>
          <a:effectLst>
            <a:outerShdw blurRad="57150" rotWithShape="0" algn="bl" dir="5400000" dist="19050">
              <a:srgbClr val="000000">
                <a:alpha val="50000"/>
              </a:srgbClr>
            </a:outerShdw>
          </a:effectLst>
        </p:spPr>
      </p:pic>
      <p:pic>
        <p:nvPicPr>
          <p:cNvPr id="716" name="Google Shape;716;p66"/>
          <p:cNvPicPr preferRelativeResize="0"/>
          <p:nvPr/>
        </p:nvPicPr>
        <p:blipFill rotWithShape="1">
          <a:blip r:embed="rId5">
            <a:alphaModFix/>
          </a:blip>
          <a:srcRect b="49" l="0" r="0" t="49"/>
          <a:stretch/>
        </p:blipFill>
        <p:spPr>
          <a:xfrm>
            <a:off x="4410023" y="3571075"/>
            <a:ext cx="599249" cy="590726"/>
          </a:xfrm>
          <a:prstGeom prst="rect">
            <a:avLst/>
          </a:prstGeom>
          <a:noFill/>
          <a:ln>
            <a:noFill/>
          </a:ln>
          <a:effectLst>
            <a:outerShdw blurRad="57150" rotWithShape="0" algn="bl" dir="5400000" dist="19050">
              <a:srgbClr val="000000">
                <a:alpha val="50000"/>
              </a:srgbClr>
            </a:outerShdw>
          </a:effectLst>
        </p:spPr>
      </p:pic>
      <p:pic>
        <p:nvPicPr>
          <p:cNvPr id="717" name="Google Shape;717;p66"/>
          <p:cNvPicPr preferRelativeResize="0"/>
          <p:nvPr/>
        </p:nvPicPr>
        <p:blipFill rotWithShape="1">
          <a:blip r:embed="rId6">
            <a:alphaModFix/>
          </a:blip>
          <a:srcRect b="49" l="0" r="0" t="49"/>
          <a:stretch/>
        </p:blipFill>
        <p:spPr>
          <a:xfrm>
            <a:off x="5427373" y="3571075"/>
            <a:ext cx="599249" cy="590726"/>
          </a:xfrm>
          <a:prstGeom prst="rect">
            <a:avLst/>
          </a:prstGeom>
          <a:noFill/>
          <a:ln>
            <a:noFill/>
          </a:ln>
          <a:effectLst>
            <a:outerShdw blurRad="57150" rotWithShape="0" algn="bl" dir="5400000" dist="19050">
              <a:srgbClr val="000000">
                <a:alpha val="50000"/>
              </a:srgbClr>
            </a:outerShdw>
          </a:effectLst>
        </p:spPr>
      </p:pic>
      <p:pic>
        <p:nvPicPr>
          <p:cNvPr id="718" name="Google Shape;718;p66"/>
          <p:cNvPicPr preferRelativeResize="0"/>
          <p:nvPr/>
        </p:nvPicPr>
        <p:blipFill rotWithShape="1">
          <a:blip r:embed="rId7">
            <a:alphaModFix/>
          </a:blip>
          <a:srcRect b="49" l="0" r="0" t="49"/>
          <a:stretch/>
        </p:blipFill>
        <p:spPr>
          <a:xfrm>
            <a:off x="6397248" y="3571075"/>
            <a:ext cx="599249" cy="590726"/>
          </a:xfrm>
          <a:prstGeom prst="rect">
            <a:avLst/>
          </a:prstGeom>
          <a:noFill/>
          <a:ln>
            <a:noFill/>
          </a:ln>
          <a:effectLst>
            <a:outerShdw blurRad="57150" rotWithShape="0" algn="bl" dir="5400000" dist="19050">
              <a:srgbClr val="000000">
                <a:alpha val="50000"/>
              </a:srgbClr>
            </a:outerShdw>
          </a:effectLst>
        </p:spPr>
      </p:pic>
      <p:pic>
        <p:nvPicPr>
          <p:cNvPr id="719" name="Google Shape;719;p66"/>
          <p:cNvPicPr preferRelativeResize="0"/>
          <p:nvPr/>
        </p:nvPicPr>
        <p:blipFill rotWithShape="1">
          <a:blip r:embed="rId8">
            <a:alphaModFix/>
          </a:blip>
          <a:srcRect b="0" l="0" r="0" t="0"/>
          <a:stretch/>
        </p:blipFill>
        <p:spPr>
          <a:xfrm>
            <a:off x="7367123" y="3571075"/>
            <a:ext cx="599249" cy="590725"/>
          </a:xfrm>
          <a:prstGeom prst="rect">
            <a:avLst/>
          </a:prstGeom>
          <a:noFill/>
          <a:ln>
            <a:noFill/>
          </a:ln>
          <a:effectLst>
            <a:outerShdw blurRad="57150" rotWithShape="0" algn="bl" dir="5400000" dist="19050">
              <a:srgbClr val="000000">
                <a:alpha val="50000"/>
              </a:srgbClr>
            </a:outerShdw>
          </a:effectLst>
        </p:spPr>
      </p:pic>
      <p:pic>
        <p:nvPicPr>
          <p:cNvPr id="720" name="Google Shape;720;p66"/>
          <p:cNvPicPr preferRelativeResize="0"/>
          <p:nvPr/>
        </p:nvPicPr>
        <p:blipFill>
          <a:blip r:embed="rId9">
            <a:alphaModFix/>
          </a:blip>
          <a:stretch>
            <a:fillRect/>
          </a:stretch>
        </p:blipFill>
        <p:spPr>
          <a:xfrm>
            <a:off x="1961598" y="4049600"/>
            <a:ext cx="599249" cy="590725"/>
          </a:xfrm>
          <a:prstGeom prst="rect">
            <a:avLst/>
          </a:prstGeom>
          <a:noFill/>
          <a:ln>
            <a:noFill/>
          </a:ln>
          <a:effectLst>
            <a:outerShdw blurRad="57150" rotWithShape="0" algn="bl" dir="5400000" dist="19050">
              <a:srgbClr val="000000">
                <a:alpha val="50000"/>
              </a:srgbClr>
            </a:outerShdw>
          </a:effectLst>
        </p:spPr>
      </p:pic>
      <p:pic>
        <p:nvPicPr>
          <p:cNvPr id="721" name="Google Shape;721;p66"/>
          <p:cNvPicPr preferRelativeResize="0"/>
          <p:nvPr/>
        </p:nvPicPr>
        <p:blipFill rotWithShape="1">
          <a:blip r:embed="rId10">
            <a:alphaModFix/>
          </a:blip>
          <a:srcRect b="0" l="0" r="0" t="0"/>
          <a:stretch/>
        </p:blipFill>
        <p:spPr>
          <a:xfrm>
            <a:off x="2931473" y="4049600"/>
            <a:ext cx="599249" cy="590725"/>
          </a:xfrm>
          <a:prstGeom prst="rect">
            <a:avLst/>
          </a:prstGeom>
          <a:noFill/>
          <a:ln>
            <a:noFill/>
          </a:ln>
          <a:effectLst>
            <a:outerShdw blurRad="57150" rotWithShape="0" algn="bl" dir="5400000" dist="19050">
              <a:srgbClr val="000000">
                <a:alpha val="50000"/>
              </a:srgbClr>
            </a:outerShdw>
          </a:effectLst>
        </p:spPr>
      </p:pic>
      <p:pic>
        <p:nvPicPr>
          <p:cNvPr id="722" name="Google Shape;722;p66"/>
          <p:cNvPicPr preferRelativeResize="0"/>
          <p:nvPr/>
        </p:nvPicPr>
        <p:blipFill>
          <a:blip r:embed="rId9">
            <a:alphaModFix/>
          </a:blip>
          <a:stretch>
            <a:fillRect/>
          </a:stretch>
        </p:blipFill>
        <p:spPr>
          <a:xfrm>
            <a:off x="3901348" y="4049600"/>
            <a:ext cx="599249" cy="590725"/>
          </a:xfrm>
          <a:prstGeom prst="rect">
            <a:avLst/>
          </a:prstGeom>
          <a:noFill/>
          <a:ln>
            <a:noFill/>
          </a:ln>
          <a:effectLst>
            <a:outerShdw blurRad="57150" rotWithShape="0" algn="bl" dir="5400000" dist="19050">
              <a:srgbClr val="000000">
                <a:alpha val="50000"/>
              </a:srgbClr>
            </a:outerShdw>
          </a:effectLst>
        </p:spPr>
      </p:pic>
      <p:pic>
        <p:nvPicPr>
          <p:cNvPr id="723" name="Google Shape;723;p66"/>
          <p:cNvPicPr preferRelativeResize="0"/>
          <p:nvPr/>
        </p:nvPicPr>
        <p:blipFill rotWithShape="1">
          <a:blip r:embed="rId11">
            <a:alphaModFix/>
          </a:blip>
          <a:srcRect b="49" l="0" r="0" t="49"/>
          <a:stretch/>
        </p:blipFill>
        <p:spPr>
          <a:xfrm>
            <a:off x="4918698" y="4049600"/>
            <a:ext cx="599249" cy="590726"/>
          </a:xfrm>
          <a:prstGeom prst="rect">
            <a:avLst/>
          </a:prstGeom>
          <a:noFill/>
          <a:ln>
            <a:noFill/>
          </a:ln>
          <a:effectLst>
            <a:outerShdw blurRad="57150" rotWithShape="0" algn="bl" dir="5400000" dist="19050">
              <a:srgbClr val="000000">
                <a:alpha val="50000"/>
              </a:srgbClr>
            </a:outerShdw>
          </a:effectLst>
        </p:spPr>
      </p:pic>
      <p:pic>
        <p:nvPicPr>
          <p:cNvPr id="724" name="Google Shape;724;p66"/>
          <p:cNvPicPr preferRelativeResize="0"/>
          <p:nvPr/>
        </p:nvPicPr>
        <p:blipFill rotWithShape="1">
          <a:blip r:embed="rId12">
            <a:alphaModFix/>
          </a:blip>
          <a:srcRect b="49" l="0" r="0" t="49"/>
          <a:stretch/>
        </p:blipFill>
        <p:spPr>
          <a:xfrm>
            <a:off x="5888573" y="4049600"/>
            <a:ext cx="599249" cy="590726"/>
          </a:xfrm>
          <a:prstGeom prst="rect">
            <a:avLst/>
          </a:prstGeom>
          <a:noFill/>
          <a:ln>
            <a:noFill/>
          </a:ln>
          <a:effectLst>
            <a:outerShdw blurRad="57150" rotWithShape="0" algn="bl" dir="5400000" dist="19050">
              <a:srgbClr val="000000">
                <a:alpha val="50000"/>
              </a:srgbClr>
            </a:outerShdw>
          </a:effectLst>
        </p:spPr>
      </p:pic>
      <p:pic>
        <p:nvPicPr>
          <p:cNvPr id="725" name="Google Shape;725;p66"/>
          <p:cNvPicPr preferRelativeResize="0"/>
          <p:nvPr/>
        </p:nvPicPr>
        <p:blipFill>
          <a:blip r:embed="rId9">
            <a:alphaModFix/>
          </a:blip>
          <a:stretch>
            <a:fillRect/>
          </a:stretch>
        </p:blipFill>
        <p:spPr>
          <a:xfrm>
            <a:off x="6858448" y="4049600"/>
            <a:ext cx="599249" cy="590725"/>
          </a:xfrm>
          <a:prstGeom prst="rect">
            <a:avLst/>
          </a:prstGeom>
          <a:noFill/>
          <a:ln>
            <a:noFill/>
          </a:ln>
          <a:effectLst>
            <a:outerShdw blurRad="57150" rotWithShape="0" algn="bl" dir="5400000" dist="19050">
              <a:srgbClr val="000000">
                <a:alpha val="50000"/>
              </a:srgbClr>
            </a:outerShdw>
          </a:effectLst>
        </p:spPr>
      </p:pic>
      <p:pic>
        <p:nvPicPr>
          <p:cNvPr id="726" name="Google Shape;726;p66"/>
          <p:cNvPicPr preferRelativeResize="0"/>
          <p:nvPr/>
        </p:nvPicPr>
        <p:blipFill rotWithShape="1">
          <a:blip r:embed="rId13">
            <a:alphaModFix/>
          </a:blip>
          <a:srcRect b="0" l="0" r="0" t="0"/>
          <a:stretch/>
        </p:blipFill>
        <p:spPr>
          <a:xfrm>
            <a:off x="7890173" y="4049600"/>
            <a:ext cx="599249" cy="590725"/>
          </a:xfrm>
          <a:prstGeom prst="rect">
            <a:avLst/>
          </a:prstGeom>
          <a:noFill/>
          <a:ln>
            <a:noFill/>
          </a:ln>
          <a:effectLst>
            <a:outerShdw blurRad="57150" rotWithShape="0" algn="bl" dir="5400000" dist="19050">
              <a:srgbClr val="000000">
                <a:alpha val="50000"/>
              </a:srgbClr>
            </a:outerShdw>
          </a:effectLst>
        </p:spPr>
      </p:pic>
      <p:grpSp>
        <p:nvGrpSpPr>
          <p:cNvPr id="727" name="Google Shape;727;p66"/>
          <p:cNvGrpSpPr/>
          <p:nvPr/>
        </p:nvGrpSpPr>
        <p:grpSpPr>
          <a:xfrm>
            <a:off x="1899361" y="2171675"/>
            <a:ext cx="6637914" cy="392650"/>
            <a:chOff x="1848024" y="2095475"/>
            <a:chExt cx="6637914" cy="392650"/>
          </a:xfrm>
        </p:grpSpPr>
        <p:pic>
          <p:nvPicPr>
            <p:cNvPr id="728" name="Google Shape;728;p66"/>
            <p:cNvPicPr preferRelativeResize="0"/>
            <p:nvPr/>
          </p:nvPicPr>
          <p:blipFill>
            <a:blip r:embed="rId14">
              <a:alphaModFix/>
            </a:blip>
            <a:stretch>
              <a:fillRect/>
            </a:stretch>
          </p:blipFill>
          <p:spPr>
            <a:xfrm>
              <a:off x="1848024" y="2095475"/>
              <a:ext cx="245264" cy="316750"/>
            </a:xfrm>
            <a:prstGeom prst="rect">
              <a:avLst/>
            </a:prstGeom>
            <a:noFill/>
            <a:ln>
              <a:noFill/>
            </a:ln>
          </p:spPr>
        </p:pic>
        <p:pic>
          <p:nvPicPr>
            <p:cNvPr id="729" name="Google Shape;729;p66"/>
            <p:cNvPicPr preferRelativeResize="0"/>
            <p:nvPr/>
          </p:nvPicPr>
          <p:blipFill>
            <a:blip r:embed="rId14">
              <a:alphaModFix/>
            </a:blip>
            <a:stretch>
              <a:fillRect/>
            </a:stretch>
          </p:blipFill>
          <p:spPr>
            <a:xfrm>
              <a:off x="2138599" y="2171375"/>
              <a:ext cx="245264" cy="316750"/>
            </a:xfrm>
            <a:prstGeom prst="rect">
              <a:avLst/>
            </a:prstGeom>
            <a:noFill/>
            <a:ln>
              <a:noFill/>
            </a:ln>
          </p:spPr>
        </p:pic>
        <p:pic>
          <p:nvPicPr>
            <p:cNvPr id="730" name="Google Shape;730;p66"/>
            <p:cNvPicPr preferRelativeResize="0"/>
            <p:nvPr/>
          </p:nvPicPr>
          <p:blipFill>
            <a:blip r:embed="rId14">
              <a:alphaModFix/>
            </a:blip>
            <a:stretch>
              <a:fillRect/>
            </a:stretch>
          </p:blipFill>
          <p:spPr>
            <a:xfrm>
              <a:off x="2429174" y="2095475"/>
              <a:ext cx="245264" cy="316750"/>
            </a:xfrm>
            <a:prstGeom prst="rect">
              <a:avLst/>
            </a:prstGeom>
            <a:noFill/>
            <a:ln>
              <a:noFill/>
            </a:ln>
          </p:spPr>
        </p:pic>
        <p:pic>
          <p:nvPicPr>
            <p:cNvPr id="731" name="Google Shape;731;p66"/>
            <p:cNvPicPr preferRelativeResize="0"/>
            <p:nvPr/>
          </p:nvPicPr>
          <p:blipFill>
            <a:blip r:embed="rId14">
              <a:alphaModFix/>
            </a:blip>
            <a:stretch>
              <a:fillRect/>
            </a:stretch>
          </p:blipFill>
          <p:spPr>
            <a:xfrm>
              <a:off x="2719749" y="2171375"/>
              <a:ext cx="245264" cy="316750"/>
            </a:xfrm>
            <a:prstGeom prst="rect">
              <a:avLst/>
            </a:prstGeom>
            <a:noFill/>
            <a:ln>
              <a:noFill/>
            </a:ln>
          </p:spPr>
        </p:pic>
        <p:pic>
          <p:nvPicPr>
            <p:cNvPr id="732" name="Google Shape;732;p66"/>
            <p:cNvPicPr preferRelativeResize="0"/>
            <p:nvPr/>
          </p:nvPicPr>
          <p:blipFill>
            <a:blip r:embed="rId14">
              <a:alphaModFix/>
            </a:blip>
            <a:stretch>
              <a:fillRect/>
            </a:stretch>
          </p:blipFill>
          <p:spPr>
            <a:xfrm>
              <a:off x="3010324" y="2095475"/>
              <a:ext cx="245264" cy="316750"/>
            </a:xfrm>
            <a:prstGeom prst="rect">
              <a:avLst/>
            </a:prstGeom>
            <a:noFill/>
            <a:ln>
              <a:noFill/>
            </a:ln>
          </p:spPr>
        </p:pic>
        <p:pic>
          <p:nvPicPr>
            <p:cNvPr id="733" name="Google Shape;733;p66"/>
            <p:cNvPicPr preferRelativeResize="0"/>
            <p:nvPr/>
          </p:nvPicPr>
          <p:blipFill>
            <a:blip r:embed="rId14">
              <a:alphaModFix/>
            </a:blip>
            <a:stretch>
              <a:fillRect/>
            </a:stretch>
          </p:blipFill>
          <p:spPr>
            <a:xfrm>
              <a:off x="3300899" y="2171375"/>
              <a:ext cx="245264" cy="316750"/>
            </a:xfrm>
            <a:prstGeom prst="rect">
              <a:avLst/>
            </a:prstGeom>
            <a:noFill/>
            <a:ln>
              <a:noFill/>
            </a:ln>
          </p:spPr>
        </p:pic>
        <p:pic>
          <p:nvPicPr>
            <p:cNvPr id="734" name="Google Shape;734;p66"/>
            <p:cNvPicPr preferRelativeResize="0"/>
            <p:nvPr/>
          </p:nvPicPr>
          <p:blipFill>
            <a:blip r:embed="rId14">
              <a:alphaModFix/>
            </a:blip>
            <a:stretch>
              <a:fillRect/>
            </a:stretch>
          </p:blipFill>
          <p:spPr>
            <a:xfrm>
              <a:off x="3591474" y="2095475"/>
              <a:ext cx="245264" cy="316750"/>
            </a:xfrm>
            <a:prstGeom prst="rect">
              <a:avLst/>
            </a:prstGeom>
            <a:noFill/>
            <a:ln>
              <a:noFill/>
            </a:ln>
          </p:spPr>
        </p:pic>
        <p:pic>
          <p:nvPicPr>
            <p:cNvPr id="735" name="Google Shape;735;p66"/>
            <p:cNvPicPr preferRelativeResize="0"/>
            <p:nvPr/>
          </p:nvPicPr>
          <p:blipFill>
            <a:blip r:embed="rId14">
              <a:alphaModFix/>
            </a:blip>
            <a:stretch>
              <a:fillRect/>
            </a:stretch>
          </p:blipFill>
          <p:spPr>
            <a:xfrm>
              <a:off x="3882049" y="2171375"/>
              <a:ext cx="245264" cy="316750"/>
            </a:xfrm>
            <a:prstGeom prst="rect">
              <a:avLst/>
            </a:prstGeom>
            <a:noFill/>
            <a:ln>
              <a:noFill/>
            </a:ln>
          </p:spPr>
        </p:pic>
        <p:pic>
          <p:nvPicPr>
            <p:cNvPr id="736" name="Google Shape;736;p66"/>
            <p:cNvPicPr preferRelativeResize="0"/>
            <p:nvPr/>
          </p:nvPicPr>
          <p:blipFill>
            <a:blip r:embed="rId14">
              <a:alphaModFix/>
            </a:blip>
            <a:stretch>
              <a:fillRect/>
            </a:stretch>
          </p:blipFill>
          <p:spPr>
            <a:xfrm>
              <a:off x="4172624" y="2095475"/>
              <a:ext cx="245264" cy="316750"/>
            </a:xfrm>
            <a:prstGeom prst="rect">
              <a:avLst/>
            </a:prstGeom>
            <a:noFill/>
            <a:ln>
              <a:noFill/>
            </a:ln>
          </p:spPr>
        </p:pic>
        <p:pic>
          <p:nvPicPr>
            <p:cNvPr id="737" name="Google Shape;737;p66"/>
            <p:cNvPicPr preferRelativeResize="0"/>
            <p:nvPr/>
          </p:nvPicPr>
          <p:blipFill>
            <a:blip r:embed="rId14">
              <a:alphaModFix/>
            </a:blip>
            <a:stretch>
              <a:fillRect/>
            </a:stretch>
          </p:blipFill>
          <p:spPr>
            <a:xfrm>
              <a:off x="4463199" y="2171375"/>
              <a:ext cx="245264" cy="316750"/>
            </a:xfrm>
            <a:prstGeom prst="rect">
              <a:avLst/>
            </a:prstGeom>
            <a:noFill/>
            <a:ln>
              <a:noFill/>
            </a:ln>
          </p:spPr>
        </p:pic>
        <p:pic>
          <p:nvPicPr>
            <p:cNvPr id="738" name="Google Shape;738;p66"/>
            <p:cNvPicPr preferRelativeResize="0"/>
            <p:nvPr/>
          </p:nvPicPr>
          <p:blipFill>
            <a:blip r:embed="rId14">
              <a:alphaModFix/>
            </a:blip>
            <a:stretch>
              <a:fillRect/>
            </a:stretch>
          </p:blipFill>
          <p:spPr>
            <a:xfrm>
              <a:off x="4753774" y="2095475"/>
              <a:ext cx="245264" cy="316750"/>
            </a:xfrm>
            <a:prstGeom prst="rect">
              <a:avLst/>
            </a:prstGeom>
            <a:noFill/>
            <a:ln>
              <a:noFill/>
            </a:ln>
          </p:spPr>
        </p:pic>
        <p:pic>
          <p:nvPicPr>
            <p:cNvPr id="739" name="Google Shape;739;p66"/>
            <p:cNvPicPr preferRelativeResize="0"/>
            <p:nvPr/>
          </p:nvPicPr>
          <p:blipFill>
            <a:blip r:embed="rId14">
              <a:alphaModFix/>
            </a:blip>
            <a:stretch>
              <a:fillRect/>
            </a:stretch>
          </p:blipFill>
          <p:spPr>
            <a:xfrm>
              <a:off x="5044349" y="2171375"/>
              <a:ext cx="245264" cy="316750"/>
            </a:xfrm>
            <a:prstGeom prst="rect">
              <a:avLst/>
            </a:prstGeom>
            <a:noFill/>
            <a:ln>
              <a:noFill/>
            </a:ln>
          </p:spPr>
        </p:pic>
        <p:pic>
          <p:nvPicPr>
            <p:cNvPr id="740" name="Google Shape;740;p66"/>
            <p:cNvPicPr preferRelativeResize="0"/>
            <p:nvPr/>
          </p:nvPicPr>
          <p:blipFill>
            <a:blip r:embed="rId14">
              <a:alphaModFix/>
            </a:blip>
            <a:stretch>
              <a:fillRect/>
            </a:stretch>
          </p:blipFill>
          <p:spPr>
            <a:xfrm>
              <a:off x="5334924" y="2095475"/>
              <a:ext cx="245264" cy="316750"/>
            </a:xfrm>
            <a:prstGeom prst="rect">
              <a:avLst/>
            </a:prstGeom>
            <a:noFill/>
            <a:ln>
              <a:noFill/>
            </a:ln>
          </p:spPr>
        </p:pic>
        <p:pic>
          <p:nvPicPr>
            <p:cNvPr id="741" name="Google Shape;741;p66"/>
            <p:cNvPicPr preferRelativeResize="0"/>
            <p:nvPr/>
          </p:nvPicPr>
          <p:blipFill>
            <a:blip r:embed="rId14">
              <a:alphaModFix/>
            </a:blip>
            <a:stretch>
              <a:fillRect/>
            </a:stretch>
          </p:blipFill>
          <p:spPr>
            <a:xfrm>
              <a:off x="5625499" y="2171375"/>
              <a:ext cx="245264" cy="316750"/>
            </a:xfrm>
            <a:prstGeom prst="rect">
              <a:avLst/>
            </a:prstGeom>
            <a:noFill/>
            <a:ln>
              <a:noFill/>
            </a:ln>
          </p:spPr>
        </p:pic>
        <p:pic>
          <p:nvPicPr>
            <p:cNvPr id="742" name="Google Shape;742;p66"/>
            <p:cNvPicPr preferRelativeResize="0"/>
            <p:nvPr/>
          </p:nvPicPr>
          <p:blipFill>
            <a:blip r:embed="rId14">
              <a:alphaModFix/>
            </a:blip>
            <a:stretch>
              <a:fillRect/>
            </a:stretch>
          </p:blipFill>
          <p:spPr>
            <a:xfrm>
              <a:off x="5916074" y="2095475"/>
              <a:ext cx="245264" cy="316750"/>
            </a:xfrm>
            <a:prstGeom prst="rect">
              <a:avLst/>
            </a:prstGeom>
            <a:noFill/>
            <a:ln>
              <a:noFill/>
            </a:ln>
          </p:spPr>
        </p:pic>
        <p:pic>
          <p:nvPicPr>
            <p:cNvPr id="743" name="Google Shape;743;p66"/>
            <p:cNvPicPr preferRelativeResize="0"/>
            <p:nvPr/>
          </p:nvPicPr>
          <p:blipFill>
            <a:blip r:embed="rId14">
              <a:alphaModFix/>
            </a:blip>
            <a:stretch>
              <a:fillRect/>
            </a:stretch>
          </p:blipFill>
          <p:spPr>
            <a:xfrm>
              <a:off x="6206649" y="2171375"/>
              <a:ext cx="245264" cy="316750"/>
            </a:xfrm>
            <a:prstGeom prst="rect">
              <a:avLst/>
            </a:prstGeom>
            <a:noFill/>
            <a:ln>
              <a:noFill/>
            </a:ln>
          </p:spPr>
        </p:pic>
        <p:pic>
          <p:nvPicPr>
            <p:cNvPr id="744" name="Google Shape;744;p66"/>
            <p:cNvPicPr preferRelativeResize="0"/>
            <p:nvPr/>
          </p:nvPicPr>
          <p:blipFill>
            <a:blip r:embed="rId14">
              <a:alphaModFix/>
            </a:blip>
            <a:stretch>
              <a:fillRect/>
            </a:stretch>
          </p:blipFill>
          <p:spPr>
            <a:xfrm>
              <a:off x="6497224" y="2095475"/>
              <a:ext cx="245264" cy="316750"/>
            </a:xfrm>
            <a:prstGeom prst="rect">
              <a:avLst/>
            </a:prstGeom>
            <a:noFill/>
            <a:ln>
              <a:noFill/>
            </a:ln>
          </p:spPr>
        </p:pic>
        <p:pic>
          <p:nvPicPr>
            <p:cNvPr id="745" name="Google Shape;745;p66"/>
            <p:cNvPicPr preferRelativeResize="0"/>
            <p:nvPr/>
          </p:nvPicPr>
          <p:blipFill>
            <a:blip r:embed="rId14">
              <a:alphaModFix/>
            </a:blip>
            <a:stretch>
              <a:fillRect/>
            </a:stretch>
          </p:blipFill>
          <p:spPr>
            <a:xfrm>
              <a:off x="6787799" y="2171375"/>
              <a:ext cx="245264" cy="316750"/>
            </a:xfrm>
            <a:prstGeom prst="rect">
              <a:avLst/>
            </a:prstGeom>
            <a:noFill/>
            <a:ln>
              <a:noFill/>
            </a:ln>
          </p:spPr>
        </p:pic>
        <p:pic>
          <p:nvPicPr>
            <p:cNvPr id="746" name="Google Shape;746;p66"/>
            <p:cNvPicPr preferRelativeResize="0"/>
            <p:nvPr/>
          </p:nvPicPr>
          <p:blipFill>
            <a:blip r:embed="rId14">
              <a:alphaModFix/>
            </a:blip>
            <a:stretch>
              <a:fillRect/>
            </a:stretch>
          </p:blipFill>
          <p:spPr>
            <a:xfrm>
              <a:off x="7078374" y="2095475"/>
              <a:ext cx="245264" cy="316750"/>
            </a:xfrm>
            <a:prstGeom prst="rect">
              <a:avLst/>
            </a:prstGeom>
            <a:noFill/>
            <a:ln>
              <a:noFill/>
            </a:ln>
          </p:spPr>
        </p:pic>
        <p:pic>
          <p:nvPicPr>
            <p:cNvPr id="747" name="Google Shape;747;p66"/>
            <p:cNvPicPr preferRelativeResize="0"/>
            <p:nvPr/>
          </p:nvPicPr>
          <p:blipFill>
            <a:blip r:embed="rId14">
              <a:alphaModFix/>
            </a:blip>
            <a:stretch>
              <a:fillRect/>
            </a:stretch>
          </p:blipFill>
          <p:spPr>
            <a:xfrm>
              <a:off x="7368949" y="2171375"/>
              <a:ext cx="245264" cy="316750"/>
            </a:xfrm>
            <a:prstGeom prst="rect">
              <a:avLst/>
            </a:prstGeom>
            <a:noFill/>
            <a:ln>
              <a:noFill/>
            </a:ln>
          </p:spPr>
        </p:pic>
        <p:pic>
          <p:nvPicPr>
            <p:cNvPr id="748" name="Google Shape;748;p66"/>
            <p:cNvPicPr preferRelativeResize="0"/>
            <p:nvPr/>
          </p:nvPicPr>
          <p:blipFill>
            <a:blip r:embed="rId14">
              <a:alphaModFix/>
            </a:blip>
            <a:stretch>
              <a:fillRect/>
            </a:stretch>
          </p:blipFill>
          <p:spPr>
            <a:xfrm>
              <a:off x="7659524" y="2095475"/>
              <a:ext cx="245264" cy="316750"/>
            </a:xfrm>
            <a:prstGeom prst="rect">
              <a:avLst/>
            </a:prstGeom>
            <a:noFill/>
            <a:ln>
              <a:noFill/>
            </a:ln>
          </p:spPr>
        </p:pic>
        <p:pic>
          <p:nvPicPr>
            <p:cNvPr id="749" name="Google Shape;749;p66"/>
            <p:cNvPicPr preferRelativeResize="0"/>
            <p:nvPr/>
          </p:nvPicPr>
          <p:blipFill>
            <a:blip r:embed="rId14">
              <a:alphaModFix/>
            </a:blip>
            <a:stretch>
              <a:fillRect/>
            </a:stretch>
          </p:blipFill>
          <p:spPr>
            <a:xfrm>
              <a:off x="7950099" y="2171375"/>
              <a:ext cx="245264" cy="316750"/>
            </a:xfrm>
            <a:prstGeom prst="rect">
              <a:avLst/>
            </a:prstGeom>
            <a:noFill/>
            <a:ln>
              <a:noFill/>
            </a:ln>
          </p:spPr>
        </p:pic>
        <p:pic>
          <p:nvPicPr>
            <p:cNvPr id="750" name="Google Shape;750;p66"/>
            <p:cNvPicPr preferRelativeResize="0"/>
            <p:nvPr/>
          </p:nvPicPr>
          <p:blipFill>
            <a:blip r:embed="rId14">
              <a:alphaModFix/>
            </a:blip>
            <a:stretch>
              <a:fillRect/>
            </a:stretch>
          </p:blipFill>
          <p:spPr>
            <a:xfrm>
              <a:off x="8240674" y="2095475"/>
              <a:ext cx="245264" cy="316750"/>
            </a:xfrm>
            <a:prstGeom prst="rect">
              <a:avLst/>
            </a:prstGeom>
            <a:noFill/>
            <a:ln>
              <a:noFill/>
            </a:ln>
          </p:spPr>
        </p:pic>
      </p:grpSp>
      <p:grpSp>
        <p:nvGrpSpPr>
          <p:cNvPr id="751" name="Google Shape;751;p66"/>
          <p:cNvGrpSpPr/>
          <p:nvPr/>
        </p:nvGrpSpPr>
        <p:grpSpPr>
          <a:xfrm>
            <a:off x="1961603" y="2711840"/>
            <a:ext cx="6637914" cy="392650"/>
            <a:chOff x="1848024" y="2095475"/>
            <a:chExt cx="6637914" cy="392650"/>
          </a:xfrm>
        </p:grpSpPr>
        <p:pic>
          <p:nvPicPr>
            <p:cNvPr id="752" name="Google Shape;752;p66"/>
            <p:cNvPicPr preferRelativeResize="0"/>
            <p:nvPr/>
          </p:nvPicPr>
          <p:blipFill>
            <a:blip r:embed="rId14">
              <a:alphaModFix/>
            </a:blip>
            <a:stretch>
              <a:fillRect/>
            </a:stretch>
          </p:blipFill>
          <p:spPr>
            <a:xfrm>
              <a:off x="1848024" y="2095475"/>
              <a:ext cx="245264" cy="316750"/>
            </a:xfrm>
            <a:prstGeom prst="rect">
              <a:avLst/>
            </a:prstGeom>
            <a:noFill/>
            <a:ln>
              <a:noFill/>
            </a:ln>
          </p:spPr>
        </p:pic>
        <p:pic>
          <p:nvPicPr>
            <p:cNvPr id="753" name="Google Shape;753;p66"/>
            <p:cNvPicPr preferRelativeResize="0"/>
            <p:nvPr/>
          </p:nvPicPr>
          <p:blipFill>
            <a:blip r:embed="rId14">
              <a:alphaModFix/>
            </a:blip>
            <a:stretch>
              <a:fillRect/>
            </a:stretch>
          </p:blipFill>
          <p:spPr>
            <a:xfrm>
              <a:off x="2138599" y="2171375"/>
              <a:ext cx="245264" cy="316750"/>
            </a:xfrm>
            <a:prstGeom prst="rect">
              <a:avLst/>
            </a:prstGeom>
            <a:noFill/>
            <a:ln>
              <a:noFill/>
            </a:ln>
          </p:spPr>
        </p:pic>
        <p:pic>
          <p:nvPicPr>
            <p:cNvPr id="754" name="Google Shape;754;p66"/>
            <p:cNvPicPr preferRelativeResize="0"/>
            <p:nvPr/>
          </p:nvPicPr>
          <p:blipFill>
            <a:blip r:embed="rId14">
              <a:alphaModFix/>
            </a:blip>
            <a:stretch>
              <a:fillRect/>
            </a:stretch>
          </p:blipFill>
          <p:spPr>
            <a:xfrm>
              <a:off x="2429174" y="2095475"/>
              <a:ext cx="245264" cy="316750"/>
            </a:xfrm>
            <a:prstGeom prst="rect">
              <a:avLst/>
            </a:prstGeom>
            <a:noFill/>
            <a:ln>
              <a:noFill/>
            </a:ln>
          </p:spPr>
        </p:pic>
        <p:pic>
          <p:nvPicPr>
            <p:cNvPr id="755" name="Google Shape;755;p66"/>
            <p:cNvPicPr preferRelativeResize="0"/>
            <p:nvPr/>
          </p:nvPicPr>
          <p:blipFill>
            <a:blip r:embed="rId14">
              <a:alphaModFix/>
            </a:blip>
            <a:stretch>
              <a:fillRect/>
            </a:stretch>
          </p:blipFill>
          <p:spPr>
            <a:xfrm>
              <a:off x="2719749" y="2171375"/>
              <a:ext cx="245264" cy="316750"/>
            </a:xfrm>
            <a:prstGeom prst="rect">
              <a:avLst/>
            </a:prstGeom>
            <a:noFill/>
            <a:ln>
              <a:noFill/>
            </a:ln>
          </p:spPr>
        </p:pic>
        <p:pic>
          <p:nvPicPr>
            <p:cNvPr id="756" name="Google Shape;756;p66"/>
            <p:cNvPicPr preferRelativeResize="0"/>
            <p:nvPr/>
          </p:nvPicPr>
          <p:blipFill>
            <a:blip r:embed="rId14">
              <a:alphaModFix/>
            </a:blip>
            <a:stretch>
              <a:fillRect/>
            </a:stretch>
          </p:blipFill>
          <p:spPr>
            <a:xfrm>
              <a:off x="3010324" y="2095475"/>
              <a:ext cx="245264" cy="316750"/>
            </a:xfrm>
            <a:prstGeom prst="rect">
              <a:avLst/>
            </a:prstGeom>
            <a:noFill/>
            <a:ln>
              <a:noFill/>
            </a:ln>
          </p:spPr>
        </p:pic>
        <p:pic>
          <p:nvPicPr>
            <p:cNvPr id="757" name="Google Shape;757;p66"/>
            <p:cNvPicPr preferRelativeResize="0"/>
            <p:nvPr/>
          </p:nvPicPr>
          <p:blipFill>
            <a:blip r:embed="rId14">
              <a:alphaModFix/>
            </a:blip>
            <a:stretch>
              <a:fillRect/>
            </a:stretch>
          </p:blipFill>
          <p:spPr>
            <a:xfrm>
              <a:off x="3300899" y="2171375"/>
              <a:ext cx="245264" cy="316750"/>
            </a:xfrm>
            <a:prstGeom prst="rect">
              <a:avLst/>
            </a:prstGeom>
            <a:noFill/>
            <a:ln>
              <a:noFill/>
            </a:ln>
          </p:spPr>
        </p:pic>
        <p:pic>
          <p:nvPicPr>
            <p:cNvPr id="758" name="Google Shape;758;p66"/>
            <p:cNvPicPr preferRelativeResize="0"/>
            <p:nvPr/>
          </p:nvPicPr>
          <p:blipFill>
            <a:blip r:embed="rId14">
              <a:alphaModFix/>
            </a:blip>
            <a:stretch>
              <a:fillRect/>
            </a:stretch>
          </p:blipFill>
          <p:spPr>
            <a:xfrm>
              <a:off x="3591474" y="2095475"/>
              <a:ext cx="245264" cy="316750"/>
            </a:xfrm>
            <a:prstGeom prst="rect">
              <a:avLst/>
            </a:prstGeom>
            <a:noFill/>
            <a:ln>
              <a:noFill/>
            </a:ln>
          </p:spPr>
        </p:pic>
        <p:pic>
          <p:nvPicPr>
            <p:cNvPr id="759" name="Google Shape;759;p66"/>
            <p:cNvPicPr preferRelativeResize="0"/>
            <p:nvPr/>
          </p:nvPicPr>
          <p:blipFill>
            <a:blip r:embed="rId14">
              <a:alphaModFix/>
            </a:blip>
            <a:stretch>
              <a:fillRect/>
            </a:stretch>
          </p:blipFill>
          <p:spPr>
            <a:xfrm>
              <a:off x="3882049" y="2171375"/>
              <a:ext cx="245264" cy="316750"/>
            </a:xfrm>
            <a:prstGeom prst="rect">
              <a:avLst/>
            </a:prstGeom>
            <a:noFill/>
            <a:ln>
              <a:noFill/>
            </a:ln>
          </p:spPr>
        </p:pic>
        <p:pic>
          <p:nvPicPr>
            <p:cNvPr id="760" name="Google Shape;760;p66"/>
            <p:cNvPicPr preferRelativeResize="0"/>
            <p:nvPr/>
          </p:nvPicPr>
          <p:blipFill>
            <a:blip r:embed="rId14">
              <a:alphaModFix/>
            </a:blip>
            <a:stretch>
              <a:fillRect/>
            </a:stretch>
          </p:blipFill>
          <p:spPr>
            <a:xfrm>
              <a:off x="4172624" y="2095475"/>
              <a:ext cx="245264" cy="316750"/>
            </a:xfrm>
            <a:prstGeom prst="rect">
              <a:avLst/>
            </a:prstGeom>
            <a:noFill/>
            <a:ln>
              <a:noFill/>
            </a:ln>
          </p:spPr>
        </p:pic>
        <p:pic>
          <p:nvPicPr>
            <p:cNvPr id="761" name="Google Shape;761;p66"/>
            <p:cNvPicPr preferRelativeResize="0"/>
            <p:nvPr/>
          </p:nvPicPr>
          <p:blipFill>
            <a:blip r:embed="rId14">
              <a:alphaModFix/>
            </a:blip>
            <a:stretch>
              <a:fillRect/>
            </a:stretch>
          </p:blipFill>
          <p:spPr>
            <a:xfrm>
              <a:off x="4463199" y="2171375"/>
              <a:ext cx="245264" cy="316750"/>
            </a:xfrm>
            <a:prstGeom prst="rect">
              <a:avLst/>
            </a:prstGeom>
            <a:noFill/>
            <a:ln>
              <a:noFill/>
            </a:ln>
          </p:spPr>
        </p:pic>
        <p:pic>
          <p:nvPicPr>
            <p:cNvPr id="762" name="Google Shape;762;p66"/>
            <p:cNvPicPr preferRelativeResize="0"/>
            <p:nvPr/>
          </p:nvPicPr>
          <p:blipFill>
            <a:blip r:embed="rId14">
              <a:alphaModFix/>
            </a:blip>
            <a:stretch>
              <a:fillRect/>
            </a:stretch>
          </p:blipFill>
          <p:spPr>
            <a:xfrm>
              <a:off x="4753774" y="2095475"/>
              <a:ext cx="245264" cy="316750"/>
            </a:xfrm>
            <a:prstGeom prst="rect">
              <a:avLst/>
            </a:prstGeom>
            <a:noFill/>
            <a:ln>
              <a:noFill/>
            </a:ln>
          </p:spPr>
        </p:pic>
        <p:pic>
          <p:nvPicPr>
            <p:cNvPr id="763" name="Google Shape;763;p66"/>
            <p:cNvPicPr preferRelativeResize="0"/>
            <p:nvPr/>
          </p:nvPicPr>
          <p:blipFill>
            <a:blip r:embed="rId14">
              <a:alphaModFix/>
            </a:blip>
            <a:stretch>
              <a:fillRect/>
            </a:stretch>
          </p:blipFill>
          <p:spPr>
            <a:xfrm>
              <a:off x="5044349" y="2171375"/>
              <a:ext cx="245264" cy="316750"/>
            </a:xfrm>
            <a:prstGeom prst="rect">
              <a:avLst/>
            </a:prstGeom>
            <a:noFill/>
            <a:ln>
              <a:noFill/>
            </a:ln>
          </p:spPr>
        </p:pic>
        <p:pic>
          <p:nvPicPr>
            <p:cNvPr id="764" name="Google Shape;764;p66"/>
            <p:cNvPicPr preferRelativeResize="0"/>
            <p:nvPr/>
          </p:nvPicPr>
          <p:blipFill>
            <a:blip r:embed="rId14">
              <a:alphaModFix/>
            </a:blip>
            <a:stretch>
              <a:fillRect/>
            </a:stretch>
          </p:blipFill>
          <p:spPr>
            <a:xfrm>
              <a:off x="5334924" y="2095475"/>
              <a:ext cx="245264" cy="316750"/>
            </a:xfrm>
            <a:prstGeom prst="rect">
              <a:avLst/>
            </a:prstGeom>
            <a:noFill/>
            <a:ln>
              <a:noFill/>
            </a:ln>
          </p:spPr>
        </p:pic>
        <p:pic>
          <p:nvPicPr>
            <p:cNvPr id="765" name="Google Shape;765;p66"/>
            <p:cNvPicPr preferRelativeResize="0"/>
            <p:nvPr/>
          </p:nvPicPr>
          <p:blipFill>
            <a:blip r:embed="rId14">
              <a:alphaModFix/>
            </a:blip>
            <a:stretch>
              <a:fillRect/>
            </a:stretch>
          </p:blipFill>
          <p:spPr>
            <a:xfrm>
              <a:off x="5625499" y="2171375"/>
              <a:ext cx="245264" cy="316750"/>
            </a:xfrm>
            <a:prstGeom prst="rect">
              <a:avLst/>
            </a:prstGeom>
            <a:noFill/>
            <a:ln>
              <a:noFill/>
            </a:ln>
          </p:spPr>
        </p:pic>
        <p:pic>
          <p:nvPicPr>
            <p:cNvPr id="766" name="Google Shape;766;p66"/>
            <p:cNvPicPr preferRelativeResize="0"/>
            <p:nvPr/>
          </p:nvPicPr>
          <p:blipFill>
            <a:blip r:embed="rId14">
              <a:alphaModFix/>
            </a:blip>
            <a:stretch>
              <a:fillRect/>
            </a:stretch>
          </p:blipFill>
          <p:spPr>
            <a:xfrm>
              <a:off x="5916074" y="2095475"/>
              <a:ext cx="245264" cy="316750"/>
            </a:xfrm>
            <a:prstGeom prst="rect">
              <a:avLst/>
            </a:prstGeom>
            <a:noFill/>
            <a:ln>
              <a:noFill/>
            </a:ln>
          </p:spPr>
        </p:pic>
        <p:pic>
          <p:nvPicPr>
            <p:cNvPr id="767" name="Google Shape;767;p66"/>
            <p:cNvPicPr preferRelativeResize="0"/>
            <p:nvPr/>
          </p:nvPicPr>
          <p:blipFill>
            <a:blip r:embed="rId14">
              <a:alphaModFix/>
            </a:blip>
            <a:stretch>
              <a:fillRect/>
            </a:stretch>
          </p:blipFill>
          <p:spPr>
            <a:xfrm>
              <a:off x="6206649" y="2171375"/>
              <a:ext cx="245264" cy="316750"/>
            </a:xfrm>
            <a:prstGeom prst="rect">
              <a:avLst/>
            </a:prstGeom>
            <a:noFill/>
            <a:ln>
              <a:noFill/>
            </a:ln>
          </p:spPr>
        </p:pic>
        <p:pic>
          <p:nvPicPr>
            <p:cNvPr id="768" name="Google Shape;768;p66"/>
            <p:cNvPicPr preferRelativeResize="0"/>
            <p:nvPr/>
          </p:nvPicPr>
          <p:blipFill>
            <a:blip r:embed="rId14">
              <a:alphaModFix/>
            </a:blip>
            <a:stretch>
              <a:fillRect/>
            </a:stretch>
          </p:blipFill>
          <p:spPr>
            <a:xfrm>
              <a:off x="6497224" y="2095475"/>
              <a:ext cx="245264" cy="316750"/>
            </a:xfrm>
            <a:prstGeom prst="rect">
              <a:avLst/>
            </a:prstGeom>
            <a:noFill/>
            <a:ln>
              <a:noFill/>
            </a:ln>
          </p:spPr>
        </p:pic>
        <p:pic>
          <p:nvPicPr>
            <p:cNvPr id="769" name="Google Shape;769;p66"/>
            <p:cNvPicPr preferRelativeResize="0"/>
            <p:nvPr/>
          </p:nvPicPr>
          <p:blipFill>
            <a:blip r:embed="rId14">
              <a:alphaModFix/>
            </a:blip>
            <a:stretch>
              <a:fillRect/>
            </a:stretch>
          </p:blipFill>
          <p:spPr>
            <a:xfrm>
              <a:off x="6787799" y="2171375"/>
              <a:ext cx="245264" cy="316750"/>
            </a:xfrm>
            <a:prstGeom prst="rect">
              <a:avLst/>
            </a:prstGeom>
            <a:noFill/>
            <a:ln>
              <a:noFill/>
            </a:ln>
          </p:spPr>
        </p:pic>
        <p:pic>
          <p:nvPicPr>
            <p:cNvPr id="770" name="Google Shape;770;p66"/>
            <p:cNvPicPr preferRelativeResize="0"/>
            <p:nvPr/>
          </p:nvPicPr>
          <p:blipFill>
            <a:blip r:embed="rId14">
              <a:alphaModFix/>
            </a:blip>
            <a:stretch>
              <a:fillRect/>
            </a:stretch>
          </p:blipFill>
          <p:spPr>
            <a:xfrm>
              <a:off x="7078374" y="2095475"/>
              <a:ext cx="245264" cy="316750"/>
            </a:xfrm>
            <a:prstGeom prst="rect">
              <a:avLst/>
            </a:prstGeom>
            <a:noFill/>
            <a:ln>
              <a:noFill/>
            </a:ln>
          </p:spPr>
        </p:pic>
        <p:pic>
          <p:nvPicPr>
            <p:cNvPr id="771" name="Google Shape;771;p66"/>
            <p:cNvPicPr preferRelativeResize="0"/>
            <p:nvPr/>
          </p:nvPicPr>
          <p:blipFill>
            <a:blip r:embed="rId14">
              <a:alphaModFix/>
            </a:blip>
            <a:stretch>
              <a:fillRect/>
            </a:stretch>
          </p:blipFill>
          <p:spPr>
            <a:xfrm>
              <a:off x="7368949" y="2171375"/>
              <a:ext cx="245264" cy="316750"/>
            </a:xfrm>
            <a:prstGeom prst="rect">
              <a:avLst/>
            </a:prstGeom>
            <a:noFill/>
            <a:ln>
              <a:noFill/>
            </a:ln>
          </p:spPr>
        </p:pic>
        <p:pic>
          <p:nvPicPr>
            <p:cNvPr id="772" name="Google Shape;772;p66"/>
            <p:cNvPicPr preferRelativeResize="0"/>
            <p:nvPr/>
          </p:nvPicPr>
          <p:blipFill>
            <a:blip r:embed="rId14">
              <a:alphaModFix/>
            </a:blip>
            <a:stretch>
              <a:fillRect/>
            </a:stretch>
          </p:blipFill>
          <p:spPr>
            <a:xfrm>
              <a:off x="7659524" y="2095475"/>
              <a:ext cx="245264" cy="316750"/>
            </a:xfrm>
            <a:prstGeom prst="rect">
              <a:avLst/>
            </a:prstGeom>
            <a:noFill/>
            <a:ln>
              <a:noFill/>
            </a:ln>
          </p:spPr>
        </p:pic>
        <p:pic>
          <p:nvPicPr>
            <p:cNvPr id="773" name="Google Shape;773;p66"/>
            <p:cNvPicPr preferRelativeResize="0"/>
            <p:nvPr/>
          </p:nvPicPr>
          <p:blipFill>
            <a:blip r:embed="rId14">
              <a:alphaModFix/>
            </a:blip>
            <a:stretch>
              <a:fillRect/>
            </a:stretch>
          </p:blipFill>
          <p:spPr>
            <a:xfrm>
              <a:off x="7950099" y="2171375"/>
              <a:ext cx="245264" cy="316750"/>
            </a:xfrm>
            <a:prstGeom prst="rect">
              <a:avLst/>
            </a:prstGeom>
            <a:noFill/>
            <a:ln>
              <a:noFill/>
            </a:ln>
          </p:spPr>
        </p:pic>
        <p:pic>
          <p:nvPicPr>
            <p:cNvPr id="774" name="Google Shape;774;p66"/>
            <p:cNvPicPr preferRelativeResize="0"/>
            <p:nvPr/>
          </p:nvPicPr>
          <p:blipFill>
            <a:blip r:embed="rId14">
              <a:alphaModFix/>
            </a:blip>
            <a:stretch>
              <a:fillRect/>
            </a:stretch>
          </p:blipFill>
          <p:spPr>
            <a:xfrm>
              <a:off x="8240674" y="2095475"/>
              <a:ext cx="245264" cy="316750"/>
            </a:xfrm>
            <a:prstGeom prst="rect">
              <a:avLst/>
            </a:prstGeom>
            <a:noFill/>
            <a:ln>
              <a:noFill/>
            </a:ln>
          </p:spPr>
        </p:pic>
      </p:grpSp>
      <p:sp>
        <p:nvSpPr>
          <p:cNvPr id="775" name="Google Shape;775;p66"/>
          <p:cNvSpPr/>
          <p:nvPr/>
        </p:nvSpPr>
        <p:spPr>
          <a:xfrm rot="-5400000">
            <a:off x="2106425" y="320777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6"/>
          <p:cNvSpPr/>
          <p:nvPr/>
        </p:nvSpPr>
        <p:spPr>
          <a:xfrm rot="-5400000">
            <a:off x="3068000" y="3197719"/>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6"/>
          <p:cNvSpPr/>
          <p:nvPr/>
        </p:nvSpPr>
        <p:spPr>
          <a:xfrm rot="-5400000">
            <a:off x="4131725" y="320011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6"/>
          <p:cNvSpPr/>
          <p:nvPr/>
        </p:nvSpPr>
        <p:spPr>
          <a:xfrm rot="-5400000">
            <a:off x="5093300" y="320011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6"/>
          <p:cNvSpPr/>
          <p:nvPr/>
        </p:nvSpPr>
        <p:spPr>
          <a:xfrm rot="-5400000">
            <a:off x="6080825" y="3202739"/>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6"/>
          <p:cNvSpPr/>
          <p:nvPr/>
        </p:nvSpPr>
        <p:spPr>
          <a:xfrm rot="-5400000">
            <a:off x="7042400" y="320011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6"/>
          <p:cNvSpPr/>
          <p:nvPr/>
        </p:nvSpPr>
        <p:spPr>
          <a:xfrm rot="-5400000">
            <a:off x="1933375" y="2386838"/>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6"/>
          <p:cNvSpPr/>
          <p:nvPr/>
        </p:nvSpPr>
        <p:spPr>
          <a:xfrm rot="-5400000">
            <a:off x="3101600" y="2381800"/>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6"/>
          <p:cNvSpPr/>
          <p:nvPr/>
        </p:nvSpPr>
        <p:spPr>
          <a:xfrm rot="-5400000">
            <a:off x="4269825" y="2383025"/>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6"/>
          <p:cNvSpPr/>
          <p:nvPr/>
        </p:nvSpPr>
        <p:spPr>
          <a:xfrm rot="-5400000">
            <a:off x="5126900" y="2439162"/>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6"/>
          <p:cNvSpPr/>
          <p:nvPr/>
        </p:nvSpPr>
        <p:spPr>
          <a:xfrm rot="-5400000">
            <a:off x="5983975" y="2384325"/>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6"/>
          <p:cNvSpPr/>
          <p:nvPr/>
        </p:nvSpPr>
        <p:spPr>
          <a:xfrm rot="-5400000">
            <a:off x="7152200" y="2383012"/>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6"/>
          <p:cNvSpPr/>
          <p:nvPr/>
        </p:nvSpPr>
        <p:spPr>
          <a:xfrm rot="-5400000">
            <a:off x="8320425" y="2373312"/>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6"/>
          <p:cNvSpPr/>
          <p:nvPr/>
        </p:nvSpPr>
        <p:spPr>
          <a:xfrm rot="-5400000">
            <a:off x="8080175" y="319981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aphicFrame>
        <p:nvGraphicFramePr>
          <p:cNvPr id="793" name="Google Shape;793;p67"/>
          <p:cNvGraphicFramePr/>
          <p:nvPr/>
        </p:nvGraphicFramePr>
        <p:xfrm>
          <a:off x="438938" y="1252950"/>
          <a:ext cx="3000000" cy="3000000"/>
        </p:xfrm>
        <a:graphic>
          <a:graphicData uri="http://schemas.openxmlformats.org/drawingml/2006/table">
            <a:tbl>
              <a:tblPr>
                <a:noFill/>
                <a:tableStyleId>{7EC87BE5-1F14-491C-A727-B6A6362B184B}</a:tableStyleId>
              </a:tblPr>
              <a:tblGrid>
                <a:gridCol w="2649750"/>
                <a:gridCol w="2649750"/>
                <a:gridCol w="2649750"/>
              </a:tblGrid>
              <a:tr h="366400">
                <a:tc gridSpan="3">
                  <a:txBody>
                    <a:bodyPr/>
                    <a:lstStyle/>
                    <a:p>
                      <a:pPr indent="0" lvl="0" marL="0" rtl="0" algn="ctr">
                        <a:spcBef>
                          <a:spcPts val="0"/>
                        </a:spcBef>
                        <a:spcAft>
                          <a:spcPts val="0"/>
                        </a:spcAft>
                        <a:buNone/>
                      </a:pPr>
                      <a:r>
                        <a:rPr b="1" lang="en">
                          <a:latin typeface="Roboto"/>
                          <a:ea typeface="Roboto"/>
                          <a:cs typeface="Roboto"/>
                          <a:sym typeface="Roboto"/>
                        </a:rPr>
                        <a:t>Programming Team</a:t>
                      </a:r>
                      <a:endParaRPr b="1">
                        <a:latin typeface="Roboto"/>
                        <a:ea typeface="Roboto"/>
                        <a:cs typeface="Roboto"/>
                        <a:sym typeface="Roboto"/>
                      </a:endParaRPr>
                    </a:p>
                  </a:txBody>
                  <a:tcPr marT="0" marB="0" marR="91425" marL="274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hMerge="1"/>
                <a:tc hMerge="1"/>
              </a:tr>
              <a:tr h="366400">
                <a:tc>
                  <a:txBody>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Maya Angelou</a:t>
                      </a:r>
                      <a:endParaRPr>
                        <a:latin typeface="Roboto"/>
                        <a:ea typeface="Roboto"/>
                        <a:cs typeface="Roboto"/>
                        <a:sym typeface="Roboto"/>
                      </a:endParaRPr>
                    </a:p>
                  </a:txBody>
                  <a:tcPr marT="0" marB="0" marR="91425" marL="274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EF6A"/>
                    </a:solidFill>
                  </a:tcPr>
                </a:tc>
                <a:tc>
                  <a:txBody>
                    <a:bodyPr/>
                    <a:lstStyle/>
                    <a:p>
                      <a:pPr indent="0" lvl="0" marL="0" rtl="0" algn="l">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Anne Sexton</a:t>
                      </a:r>
                      <a:endParaRPr/>
                    </a:p>
                  </a:txBody>
                  <a:tcPr marT="0" marB="0" marR="91425" marL="274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FA786"/>
                    </a:solidFill>
                  </a:tcPr>
                </a:tc>
                <a:tc>
                  <a:txBody>
                    <a:bodyPr/>
                    <a:lstStyle/>
                    <a:p>
                      <a:pPr indent="0" lvl="0" marL="0" rtl="0" algn="l">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Gil Scott Heron</a:t>
                      </a:r>
                      <a:endParaRPr/>
                    </a:p>
                  </a:txBody>
                  <a:tcPr marT="0" marB="0" marR="91425" marL="274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D7E74"/>
                    </a:solidFill>
                  </a:tcPr>
                </a:tc>
              </a:tr>
              <a:tr h="2553000">
                <a:tc>
                  <a:txBody>
                    <a:bodyPr/>
                    <a:lstStyle/>
                    <a:p>
                      <a:pPr indent="0" lvl="0" marL="0" rtl="0" algn="l">
                        <a:spcBef>
                          <a:spcPts val="0"/>
                        </a:spcBef>
                        <a:spcAft>
                          <a:spcPts val="0"/>
                        </a:spcAft>
                        <a:buNone/>
                      </a:pPr>
                      <a:r>
                        <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794" name="Google Shape;79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Team’s Task</a:t>
            </a:r>
            <a:endParaRPr/>
          </a:p>
        </p:txBody>
      </p:sp>
      <p:sp>
        <p:nvSpPr>
          <p:cNvPr id="795" name="Google Shape;79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Make a list of creative works you’ve written in the past. </a:t>
            </a:r>
            <a:endParaRPr/>
          </a:p>
        </p:txBody>
      </p:sp>
      <p:pic>
        <p:nvPicPr>
          <p:cNvPr id="796" name="Google Shape;796;p67"/>
          <p:cNvPicPr preferRelativeResize="0"/>
          <p:nvPr/>
        </p:nvPicPr>
        <p:blipFill>
          <a:blip r:embed="rId3">
            <a:alphaModFix/>
          </a:blip>
          <a:stretch>
            <a:fillRect/>
          </a:stretch>
        </p:blipFill>
        <p:spPr>
          <a:xfrm>
            <a:off x="739383" y="2315550"/>
            <a:ext cx="1949425" cy="1949425"/>
          </a:xfrm>
          <a:prstGeom prst="rect">
            <a:avLst/>
          </a:prstGeom>
          <a:noFill/>
          <a:ln>
            <a:noFill/>
          </a:ln>
          <a:effectLst>
            <a:outerShdw blurRad="57150" rotWithShape="0" algn="bl" dir="5400000" dist="19050">
              <a:srgbClr val="000000">
                <a:alpha val="50000"/>
              </a:srgbClr>
            </a:outerShdw>
          </a:effectLst>
        </p:spPr>
      </p:pic>
      <p:pic>
        <p:nvPicPr>
          <p:cNvPr id="797" name="Google Shape;797;p67"/>
          <p:cNvPicPr preferRelativeResize="0"/>
          <p:nvPr/>
        </p:nvPicPr>
        <p:blipFill rotWithShape="1">
          <a:blip r:embed="rId4">
            <a:alphaModFix/>
          </a:blip>
          <a:srcRect b="0" l="0" r="0" t="0"/>
          <a:stretch/>
        </p:blipFill>
        <p:spPr>
          <a:xfrm>
            <a:off x="3390658" y="2315550"/>
            <a:ext cx="1949425" cy="1949425"/>
          </a:xfrm>
          <a:prstGeom prst="rect">
            <a:avLst/>
          </a:prstGeom>
          <a:noFill/>
          <a:ln>
            <a:noFill/>
          </a:ln>
          <a:effectLst>
            <a:outerShdw blurRad="57150" rotWithShape="0" algn="bl" dir="5400000" dist="19050">
              <a:srgbClr val="000000">
                <a:alpha val="50000"/>
              </a:srgbClr>
            </a:outerShdw>
          </a:effectLst>
        </p:spPr>
      </p:pic>
      <p:pic>
        <p:nvPicPr>
          <p:cNvPr id="798" name="Google Shape;798;p67"/>
          <p:cNvPicPr preferRelativeResize="0"/>
          <p:nvPr/>
        </p:nvPicPr>
        <p:blipFill rotWithShape="1">
          <a:blip r:embed="rId5">
            <a:alphaModFix/>
          </a:blip>
          <a:srcRect b="0" l="0" r="0" t="0"/>
          <a:stretch/>
        </p:blipFill>
        <p:spPr>
          <a:xfrm>
            <a:off x="6131783" y="2315550"/>
            <a:ext cx="1949425" cy="1949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8"/>
          <p:cNvSpPr/>
          <p:nvPr/>
        </p:nvSpPr>
        <p:spPr>
          <a:xfrm>
            <a:off x="5128200" y="1286825"/>
            <a:ext cx="2148900" cy="339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FFFFFF"/>
                </a:solidFill>
                <a:latin typeface="Roboto"/>
                <a:ea typeface="Roboto"/>
                <a:cs typeface="Roboto"/>
                <a:sym typeface="Roboto"/>
              </a:rPr>
              <a:t>Maya Angelou’s version</a:t>
            </a:r>
            <a:endParaRPr b="1" sz="1100">
              <a:solidFill>
                <a:srgbClr val="FFFFFF"/>
              </a:solidFill>
              <a:latin typeface="Roboto"/>
              <a:ea typeface="Roboto"/>
              <a:cs typeface="Roboto"/>
              <a:sym typeface="Roboto"/>
            </a:endParaRPr>
          </a:p>
        </p:txBody>
      </p:sp>
      <p:sp>
        <p:nvSpPr>
          <p:cNvPr id="804" name="Google Shape;804;p68"/>
          <p:cNvSpPr txBox="1"/>
          <p:nvPr>
            <p:ph idx="1" type="subTitle"/>
          </p:nvPr>
        </p:nvSpPr>
        <p:spPr>
          <a:xfrm>
            <a:off x="978375" y="1286825"/>
            <a:ext cx="4090500" cy="328500"/>
          </a:xfrm>
          <a:prstGeom prst="rect">
            <a:avLst/>
          </a:prstGeom>
          <a:solidFill>
            <a:srgbClr val="F7EF6A"/>
          </a:solidFill>
        </p:spPr>
        <p:txBody>
          <a:bodyPr anchorCtr="0" anchor="t" bIns="91425" lIns="1005825" spcFirstLastPara="1" rIns="91425" wrap="square" tIns="91425">
            <a:noAutofit/>
          </a:bodyPr>
          <a:lstStyle/>
          <a:p>
            <a:pPr indent="0" lvl="0" marL="0" rtl="0" algn="l">
              <a:spcBef>
                <a:spcPts val="0"/>
              </a:spcBef>
              <a:spcAft>
                <a:spcPts val="0"/>
              </a:spcAft>
              <a:buNone/>
            </a:pPr>
            <a:r>
              <a:rPr b="1" lang="en" sz="1100">
                <a:solidFill>
                  <a:schemeClr val="dk1"/>
                </a:solidFill>
              </a:rPr>
              <a:t>Maya Angelou is programming away.</a:t>
            </a:r>
            <a:endParaRPr b="1" sz="1100"/>
          </a:p>
        </p:txBody>
      </p:sp>
      <p:sp>
        <p:nvSpPr>
          <p:cNvPr id="805" name="Google Shape;80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Maya Angelou and Gil Scott Heron Make Their Edits</a:t>
            </a:r>
            <a:endParaRPr/>
          </a:p>
        </p:txBody>
      </p:sp>
      <p:pic>
        <p:nvPicPr>
          <p:cNvPr id="806" name="Google Shape;806;p68"/>
          <p:cNvPicPr preferRelativeResize="0"/>
          <p:nvPr/>
        </p:nvPicPr>
        <p:blipFill>
          <a:blip r:embed="rId3">
            <a:alphaModFix/>
          </a:blip>
          <a:stretch>
            <a:fillRect/>
          </a:stretch>
        </p:blipFill>
        <p:spPr>
          <a:xfrm>
            <a:off x="4511900" y="928625"/>
            <a:ext cx="839900" cy="886974"/>
          </a:xfrm>
          <a:prstGeom prst="rect">
            <a:avLst/>
          </a:prstGeom>
          <a:noFill/>
          <a:ln>
            <a:noFill/>
          </a:ln>
          <a:effectLst>
            <a:outerShdw blurRad="57150" rotWithShape="0" algn="bl" dir="5400000" dist="19050">
              <a:srgbClr val="000000">
                <a:alpha val="50000"/>
              </a:srgbClr>
            </a:outerShdw>
          </a:effectLst>
        </p:spPr>
      </p:pic>
      <p:pic>
        <p:nvPicPr>
          <p:cNvPr id="807" name="Google Shape;807;p68"/>
          <p:cNvPicPr preferRelativeResize="0"/>
          <p:nvPr/>
        </p:nvPicPr>
        <p:blipFill>
          <a:blip r:embed="rId4">
            <a:alphaModFix/>
          </a:blip>
          <a:stretch>
            <a:fillRect/>
          </a:stretch>
        </p:blipFill>
        <p:spPr>
          <a:xfrm>
            <a:off x="374300" y="819550"/>
            <a:ext cx="1263050" cy="1263050"/>
          </a:xfrm>
          <a:prstGeom prst="rect">
            <a:avLst/>
          </a:prstGeom>
          <a:noFill/>
          <a:ln>
            <a:noFill/>
          </a:ln>
          <a:effectLst>
            <a:outerShdw blurRad="57150" rotWithShape="0" algn="bl" dir="5400000" dist="19050">
              <a:srgbClr val="000000">
                <a:alpha val="50000"/>
              </a:srgbClr>
            </a:outerShdw>
          </a:effectLst>
        </p:spPr>
      </p:pic>
      <p:sp>
        <p:nvSpPr>
          <p:cNvPr id="808" name="Google Shape;808;p68"/>
          <p:cNvSpPr/>
          <p:nvPr/>
        </p:nvSpPr>
        <p:spPr>
          <a:xfrm>
            <a:off x="5128200" y="3156875"/>
            <a:ext cx="2149200" cy="3285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Gil Scott Heron</a:t>
            </a:r>
            <a:r>
              <a:rPr b="1" lang="en" sz="1100">
                <a:solidFill>
                  <a:srgbClr val="FFFFFF"/>
                </a:solidFill>
                <a:latin typeface="Roboto"/>
                <a:ea typeface="Roboto"/>
                <a:cs typeface="Roboto"/>
                <a:sym typeface="Roboto"/>
              </a:rPr>
              <a:t>’s version</a:t>
            </a:r>
            <a:endParaRPr b="1" sz="1100">
              <a:solidFill>
                <a:srgbClr val="FFFFFF"/>
              </a:solidFill>
              <a:latin typeface="Roboto"/>
              <a:ea typeface="Roboto"/>
              <a:cs typeface="Roboto"/>
              <a:sym typeface="Roboto"/>
            </a:endParaRPr>
          </a:p>
        </p:txBody>
      </p:sp>
      <p:sp>
        <p:nvSpPr>
          <p:cNvPr id="809" name="Google Shape;809;p68"/>
          <p:cNvSpPr txBox="1"/>
          <p:nvPr>
            <p:ph idx="1" type="subTitle"/>
          </p:nvPr>
        </p:nvSpPr>
        <p:spPr>
          <a:xfrm>
            <a:off x="978375" y="3156875"/>
            <a:ext cx="4090500" cy="328500"/>
          </a:xfrm>
          <a:prstGeom prst="rect">
            <a:avLst/>
          </a:prstGeom>
          <a:solidFill>
            <a:srgbClr val="1D7E74"/>
          </a:solidFill>
        </p:spPr>
        <p:txBody>
          <a:bodyPr anchorCtr="0" anchor="t" bIns="91425" lIns="1005825" spcFirstLastPara="1" rIns="91425" wrap="square" tIns="91425">
            <a:noAutofit/>
          </a:bodyPr>
          <a:lstStyle/>
          <a:p>
            <a:pPr indent="0" lvl="0" marL="0" rtl="0" algn="l">
              <a:spcBef>
                <a:spcPts val="0"/>
              </a:spcBef>
              <a:spcAft>
                <a:spcPts val="0"/>
              </a:spcAft>
              <a:buNone/>
            </a:pPr>
            <a:r>
              <a:rPr b="1" lang="en" sz="1100">
                <a:solidFill>
                  <a:srgbClr val="FFFFFF"/>
                </a:solidFill>
              </a:rPr>
              <a:t>Gil Scott Heron</a:t>
            </a:r>
            <a:r>
              <a:rPr b="1" lang="en" sz="1100">
                <a:solidFill>
                  <a:srgbClr val="FFFFFF"/>
                </a:solidFill>
              </a:rPr>
              <a:t> is programming away.</a:t>
            </a:r>
            <a:endParaRPr b="1" sz="1100">
              <a:solidFill>
                <a:srgbClr val="FFFFFF"/>
              </a:solidFill>
            </a:endParaRPr>
          </a:p>
        </p:txBody>
      </p:sp>
      <p:pic>
        <p:nvPicPr>
          <p:cNvPr id="810" name="Google Shape;810;p68"/>
          <p:cNvPicPr preferRelativeResize="0"/>
          <p:nvPr/>
        </p:nvPicPr>
        <p:blipFill>
          <a:blip r:embed="rId3">
            <a:alphaModFix/>
          </a:blip>
          <a:stretch>
            <a:fillRect/>
          </a:stretch>
        </p:blipFill>
        <p:spPr>
          <a:xfrm>
            <a:off x="4511900" y="2798675"/>
            <a:ext cx="839900" cy="886974"/>
          </a:xfrm>
          <a:prstGeom prst="rect">
            <a:avLst/>
          </a:prstGeom>
          <a:noFill/>
          <a:ln>
            <a:noFill/>
          </a:ln>
          <a:effectLst>
            <a:outerShdw blurRad="57150" rotWithShape="0" algn="bl" dir="5400000" dist="19050">
              <a:srgbClr val="000000">
                <a:alpha val="50000"/>
              </a:srgbClr>
            </a:outerShdw>
          </a:effectLst>
        </p:spPr>
      </p:pic>
      <p:pic>
        <p:nvPicPr>
          <p:cNvPr id="811" name="Google Shape;811;p68"/>
          <p:cNvPicPr preferRelativeResize="0"/>
          <p:nvPr/>
        </p:nvPicPr>
        <p:blipFill rotWithShape="1">
          <a:blip r:embed="rId5">
            <a:alphaModFix/>
          </a:blip>
          <a:srcRect b="0" l="0" r="0" t="0"/>
          <a:stretch/>
        </p:blipFill>
        <p:spPr>
          <a:xfrm>
            <a:off x="374904" y="2610638"/>
            <a:ext cx="1263050" cy="1263050"/>
          </a:xfrm>
          <a:prstGeom prst="rect">
            <a:avLst/>
          </a:prstGeom>
          <a:noFill/>
          <a:ln>
            <a:noFill/>
          </a:ln>
          <a:effectLst>
            <a:outerShdw blurRad="57150" rotWithShape="0" algn="bl" dir="5400000" dist="19050">
              <a:srgbClr val="000000">
                <a:alpha val="50000"/>
              </a:srgbClr>
            </a:outerShdw>
          </a:effectLst>
        </p:spPr>
      </p:pic>
      <p:pic>
        <p:nvPicPr>
          <p:cNvPr id="812" name="Google Shape;812;p68"/>
          <p:cNvPicPr preferRelativeResize="0"/>
          <p:nvPr/>
        </p:nvPicPr>
        <p:blipFill>
          <a:blip r:embed="rId6">
            <a:alphaModFix/>
          </a:blip>
          <a:stretch>
            <a:fillRect/>
          </a:stretch>
        </p:blipFill>
        <p:spPr>
          <a:xfrm>
            <a:off x="4914900" y="1832788"/>
            <a:ext cx="3625561" cy="965012"/>
          </a:xfrm>
          <a:prstGeom prst="rect">
            <a:avLst/>
          </a:prstGeom>
          <a:noFill/>
          <a:ln>
            <a:noFill/>
          </a:ln>
        </p:spPr>
      </p:pic>
      <p:pic>
        <p:nvPicPr>
          <p:cNvPr id="813" name="Google Shape;813;p68"/>
          <p:cNvPicPr preferRelativeResize="0"/>
          <p:nvPr/>
        </p:nvPicPr>
        <p:blipFill>
          <a:blip r:embed="rId7">
            <a:alphaModFix/>
          </a:blip>
          <a:stretch>
            <a:fillRect/>
          </a:stretch>
        </p:blipFill>
        <p:spPr>
          <a:xfrm>
            <a:off x="4939300" y="3793288"/>
            <a:ext cx="4038062" cy="965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Different Solutions</a:t>
            </a:r>
            <a:endParaRPr/>
          </a:p>
        </p:txBody>
      </p:sp>
      <p:pic>
        <p:nvPicPr>
          <p:cNvPr id="819" name="Google Shape;819;p69"/>
          <p:cNvPicPr preferRelativeResize="0"/>
          <p:nvPr/>
        </p:nvPicPr>
        <p:blipFill>
          <a:blip r:embed="rId3">
            <a:alphaModFix/>
          </a:blip>
          <a:stretch>
            <a:fillRect/>
          </a:stretch>
        </p:blipFill>
        <p:spPr>
          <a:xfrm>
            <a:off x="374300" y="819550"/>
            <a:ext cx="1263050" cy="1263050"/>
          </a:xfrm>
          <a:prstGeom prst="rect">
            <a:avLst/>
          </a:prstGeom>
          <a:noFill/>
          <a:ln>
            <a:noFill/>
          </a:ln>
          <a:effectLst>
            <a:outerShdw blurRad="57150" rotWithShape="0" algn="bl" dir="5400000" dist="19050">
              <a:srgbClr val="000000">
                <a:alpha val="50000"/>
              </a:srgbClr>
            </a:outerShdw>
          </a:effectLst>
        </p:spPr>
      </p:pic>
      <p:sp>
        <p:nvSpPr>
          <p:cNvPr id="820" name="Google Shape;820;p69"/>
          <p:cNvSpPr/>
          <p:nvPr/>
        </p:nvSpPr>
        <p:spPr>
          <a:xfrm>
            <a:off x="6435350" y="1303725"/>
            <a:ext cx="2149200" cy="3285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Gil Scott Heron’s version</a:t>
            </a:r>
            <a:endParaRPr b="1" sz="1100">
              <a:solidFill>
                <a:srgbClr val="FFFFFF"/>
              </a:solidFill>
              <a:latin typeface="Roboto"/>
              <a:ea typeface="Roboto"/>
              <a:cs typeface="Roboto"/>
              <a:sym typeface="Roboto"/>
            </a:endParaRPr>
          </a:p>
        </p:txBody>
      </p:sp>
      <p:pic>
        <p:nvPicPr>
          <p:cNvPr id="821" name="Google Shape;821;p69"/>
          <p:cNvPicPr preferRelativeResize="0"/>
          <p:nvPr/>
        </p:nvPicPr>
        <p:blipFill rotWithShape="1">
          <a:blip r:embed="rId4">
            <a:alphaModFix/>
          </a:blip>
          <a:srcRect b="0" l="0" r="0" t="0"/>
          <a:stretch/>
        </p:blipFill>
        <p:spPr>
          <a:xfrm>
            <a:off x="4949979" y="844900"/>
            <a:ext cx="1263050" cy="1263050"/>
          </a:xfrm>
          <a:prstGeom prst="rect">
            <a:avLst/>
          </a:prstGeom>
          <a:noFill/>
          <a:ln>
            <a:noFill/>
          </a:ln>
          <a:effectLst>
            <a:outerShdw blurRad="57150" rotWithShape="0" algn="bl" dir="5400000" dist="19050">
              <a:srgbClr val="000000">
                <a:alpha val="50000"/>
              </a:srgbClr>
            </a:outerShdw>
          </a:effectLst>
        </p:spPr>
      </p:pic>
      <p:sp>
        <p:nvSpPr>
          <p:cNvPr id="822" name="Google Shape;822;p69"/>
          <p:cNvSpPr/>
          <p:nvPr/>
        </p:nvSpPr>
        <p:spPr>
          <a:xfrm>
            <a:off x="1928475" y="1306775"/>
            <a:ext cx="2148900" cy="339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Maya Angelou’s version</a:t>
            </a:r>
            <a:endParaRPr b="1" sz="1100">
              <a:solidFill>
                <a:srgbClr val="FFFFFF"/>
              </a:solidFill>
              <a:latin typeface="Roboto"/>
              <a:ea typeface="Roboto"/>
              <a:cs typeface="Roboto"/>
              <a:sym typeface="Roboto"/>
            </a:endParaRPr>
          </a:p>
        </p:txBody>
      </p:sp>
      <p:pic>
        <p:nvPicPr>
          <p:cNvPr id="823" name="Google Shape;823;p69"/>
          <p:cNvPicPr preferRelativeResize="0"/>
          <p:nvPr/>
        </p:nvPicPr>
        <p:blipFill>
          <a:blip r:embed="rId5">
            <a:alphaModFix/>
          </a:blip>
          <a:stretch>
            <a:fillRect/>
          </a:stretch>
        </p:blipFill>
        <p:spPr>
          <a:xfrm>
            <a:off x="1352025" y="1007588"/>
            <a:ext cx="839900" cy="886974"/>
          </a:xfrm>
          <a:prstGeom prst="rect">
            <a:avLst/>
          </a:prstGeom>
          <a:noFill/>
          <a:ln>
            <a:noFill/>
          </a:ln>
          <a:effectLst>
            <a:outerShdw blurRad="57150" rotWithShape="0" algn="bl" dir="5400000" dist="19050">
              <a:srgbClr val="000000">
                <a:alpha val="50000"/>
              </a:srgbClr>
            </a:outerShdw>
          </a:effectLst>
        </p:spPr>
      </p:pic>
      <p:pic>
        <p:nvPicPr>
          <p:cNvPr id="824" name="Google Shape;824;p69"/>
          <p:cNvPicPr preferRelativeResize="0"/>
          <p:nvPr/>
        </p:nvPicPr>
        <p:blipFill>
          <a:blip r:embed="rId5">
            <a:alphaModFix/>
          </a:blip>
          <a:stretch>
            <a:fillRect/>
          </a:stretch>
        </p:blipFill>
        <p:spPr>
          <a:xfrm>
            <a:off x="5895250" y="945525"/>
            <a:ext cx="839900" cy="886974"/>
          </a:xfrm>
          <a:prstGeom prst="rect">
            <a:avLst/>
          </a:prstGeom>
          <a:noFill/>
          <a:ln>
            <a:noFill/>
          </a:ln>
          <a:effectLst>
            <a:outerShdw blurRad="57150" rotWithShape="0" algn="bl" dir="5400000" dist="19050">
              <a:srgbClr val="000000">
                <a:alpha val="50000"/>
              </a:srgbClr>
            </a:outerShdw>
          </a:effectLst>
        </p:spPr>
      </p:pic>
      <p:pic>
        <p:nvPicPr>
          <p:cNvPr id="825" name="Google Shape;825;p69"/>
          <p:cNvPicPr preferRelativeResize="0"/>
          <p:nvPr/>
        </p:nvPicPr>
        <p:blipFill>
          <a:blip r:embed="rId6">
            <a:alphaModFix/>
          </a:blip>
          <a:stretch>
            <a:fillRect/>
          </a:stretch>
        </p:blipFill>
        <p:spPr>
          <a:xfrm>
            <a:off x="236775" y="2368438"/>
            <a:ext cx="3625561" cy="965012"/>
          </a:xfrm>
          <a:prstGeom prst="rect">
            <a:avLst/>
          </a:prstGeom>
          <a:noFill/>
          <a:ln>
            <a:noFill/>
          </a:ln>
        </p:spPr>
      </p:pic>
      <p:pic>
        <p:nvPicPr>
          <p:cNvPr id="826" name="Google Shape;826;p69"/>
          <p:cNvPicPr preferRelativeResize="0"/>
          <p:nvPr/>
        </p:nvPicPr>
        <p:blipFill>
          <a:blip r:embed="rId7">
            <a:alphaModFix/>
          </a:blip>
          <a:stretch>
            <a:fillRect/>
          </a:stretch>
        </p:blipFill>
        <p:spPr>
          <a:xfrm>
            <a:off x="4966725" y="2355288"/>
            <a:ext cx="4038062" cy="965012"/>
          </a:xfrm>
          <a:prstGeom prst="rect">
            <a:avLst/>
          </a:prstGeom>
          <a:noFill/>
          <a:ln>
            <a:noFill/>
          </a:ln>
        </p:spPr>
      </p:pic>
      <p:pic>
        <p:nvPicPr>
          <p:cNvPr id="827" name="Google Shape;827;p69"/>
          <p:cNvPicPr preferRelativeResize="0"/>
          <p:nvPr/>
        </p:nvPicPr>
        <p:blipFill>
          <a:blip r:embed="rId8">
            <a:alphaModFix/>
          </a:blip>
          <a:stretch>
            <a:fillRect/>
          </a:stretch>
        </p:blipFill>
        <p:spPr>
          <a:xfrm>
            <a:off x="3888238" y="2311513"/>
            <a:ext cx="1052575" cy="1052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Resolution</a:t>
            </a:r>
            <a:endParaRPr/>
          </a:p>
        </p:txBody>
      </p:sp>
      <p:pic>
        <p:nvPicPr>
          <p:cNvPr id="833" name="Google Shape;833;p70"/>
          <p:cNvPicPr preferRelativeResize="0"/>
          <p:nvPr/>
        </p:nvPicPr>
        <p:blipFill>
          <a:blip r:embed="rId3">
            <a:alphaModFix/>
          </a:blip>
          <a:stretch>
            <a:fillRect/>
          </a:stretch>
        </p:blipFill>
        <p:spPr>
          <a:xfrm>
            <a:off x="374300" y="819550"/>
            <a:ext cx="1263050" cy="1263050"/>
          </a:xfrm>
          <a:prstGeom prst="rect">
            <a:avLst/>
          </a:prstGeom>
          <a:noFill/>
          <a:ln>
            <a:noFill/>
          </a:ln>
          <a:effectLst>
            <a:outerShdw blurRad="57150" rotWithShape="0" algn="bl" dir="5400000" dist="19050">
              <a:srgbClr val="000000">
                <a:alpha val="50000"/>
              </a:srgbClr>
            </a:outerShdw>
          </a:effectLst>
        </p:spPr>
      </p:pic>
      <p:pic>
        <p:nvPicPr>
          <p:cNvPr id="834" name="Google Shape;834;p70"/>
          <p:cNvPicPr preferRelativeResize="0"/>
          <p:nvPr/>
        </p:nvPicPr>
        <p:blipFill rotWithShape="1">
          <a:blip r:embed="rId4">
            <a:alphaModFix/>
          </a:blip>
          <a:srcRect b="0" l="0" r="0" t="0"/>
          <a:stretch/>
        </p:blipFill>
        <p:spPr>
          <a:xfrm>
            <a:off x="374904" y="2610638"/>
            <a:ext cx="1263050" cy="1263050"/>
          </a:xfrm>
          <a:prstGeom prst="rect">
            <a:avLst/>
          </a:prstGeom>
          <a:noFill/>
          <a:ln>
            <a:noFill/>
          </a:ln>
          <a:effectLst>
            <a:outerShdw blurRad="57150" rotWithShape="0" algn="bl" dir="5400000" dist="19050">
              <a:srgbClr val="000000">
                <a:alpha val="50000"/>
              </a:srgbClr>
            </a:outerShdw>
          </a:effectLst>
        </p:spPr>
      </p:pic>
      <p:sp>
        <p:nvSpPr>
          <p:cNvPr id="835" name="Google Shape;835;p70"/>
          <p:cNvSpPr/>
          <p:nvPr/>
        </p:nvSpPr>
        <p:spPr>
          <a:xfrm>
            <a:off x="6229625" y="965800"/>
            <a:ext cx="2646300" cy="2008200"/>
          </a:xfrm>
          <a:prstGeom prst="rect">
            <a:avLst/>
          </a:prstGeom>
          <a:solidFill>
            <a:srgbClr val="EFEFEF"/>
          </a:solidFill>
          <a:ln>
            <a:noFill/>
          </a:ln>
        </p:spPr>
        <p:txBody>
          <a:bodyPr anchorCtr="0" anchor="t" bIns="91425" lIns="2743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Let’s settle on this:</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sz="1800">
              <a:latin typeface="Inconsolata"/>
              <a:ea typeface="Inconsolata"/>
              <a:cs typeface="Inconsolata"/>
              <a:sym typeface="Inconsolata"/>
            </a:endParaRPr>
          </a:p>
        </p:txBody>
      </p:sp>
      <p:sp>
        <p:nvSpPr>
          <p:cNvPr id="836" name="Google Shape;836;p70"/>
          <p:cNvSpPr/>
          <p:nvPr/>
        </p:nvSpPr>
        <p:spPr>
          <a:xfrm>
            <a:off x="2267925" y="1697515"/>
            <a:ext cx="3776100" cy="12765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rgbClr val="000000"/>
              </a:buClr>
              <a:buSzPts val="1600"/>
              <a:buFont typeface="Calibri"/>
              <a:buNone/>
            </a:pPr>
            <a:r>
              <a:rPr i="0" lang="en" sz="1200" u="none" cap="none" strike="sngStrike">
                <a:solidFill>
                  <a:srgbClr val="000000"/>
                </a:solidFill>
                <a:latin typeface="Inconsolata"/>
                <a:ea typeface="Inconsolata"/>
                <a:cs typeface="Inconsolata"/>
                <a:sym typeface="Inconsolata"/>
              </a:rPr>
              <a:t>&lt;ul&gt;</a:t>
            </a:r>
            <a:endParaRPr sz="1200" strike="sngStrike">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i="0" lang="en" sz="1200" u="none" cap="none" strike="sngStrike">
                <a:solidFill>
                  <a:srgbClr val="000000"/>
                </a:solidFill>
                <a:latin typeface="Inconsolata"/>
                <a:ea typeface="Inconsolata"/>
                <a:cs typeface="Inconsolata"/>
                <a:sym typeface="Inconsolata"/>
              </a:rPr>
              <a:t>    &lt;li&gt;On the Pulse of Morning&lt;/li&gt;</a:t>
            </a:r>
            <a:br>
              <a:rPr i="0" lang="en" sz="1200" u="none" cap="none" strike="sngStrike">
                <a:solidFill>
                  <a:srgbClr val="000000"/>
                </a:solidFill>
                <a:latin typeface="Inconsolata"/>
                <a:ea typeface="Inconsolata"/>
                <a:cs typeface="Inconsolata"/>
                <a:sym typeface="Inconsolata"/>
              </a:rPr>
            </a:br>
            <a:r>
              <a:rPr i="0" lang="en" sz="1200" u="none" cap="none" strike="sngStrike">
                <a:solidFill>
                  <a:srgbClr val="000000"/>
                </a:solidFill>
                <a:latin typeface="Inconsolata"/>
                <a:ea typeface="Inconsolata"/>
                <a:cs typeface="Inconsolata"/>
                <a:sym typeface="Inconsolata"/>
              </a:rPr>
              <a:t>    &lt;li&gt;I Know Why the Caged Bird Sings&lt;/li&gt;</a:t>
            </a:r>
            <a:br>
              <a:rPr i="0" lang="en" sz="1200" u="none" cap="none" strike="sngStrike">
                <a:solidFill>
                  <a:srgbClr val="000000"/>
                </a:solidFill>
                <a:latin typeface="Inconsolata"/>
                <a:ea typeface="Inconsolata"/>
                <a:cs typeface="Inconsolata"/>
                <a:sym typeface="Inconsolata"/>
              </a:rPr>
            </a:br>
            <a:r>
              <a:rPr i="0" lang="en" sz="1200" u="none" cap="none" strike="sngStrike">
                <a:solidFill>
                  <a:srgbClr val="000000"/>
                </a:solidFill>
                <a:latin typeface="Inconsolata"/>
                <a:ea typeface="Inconsolata"/>
                <a:cs typeface="Inconsolata"/>
                <a:sym typeface="Inconsolata"/>
              </a:rPr>
              <a:t>    &lt;li&gt;And Still I Rise&lt;/li&gt;</a:t>
            </a:r>
            <a:endParaRPr sz="1200" strike="sngStrike">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i="0" lang="en" sz="1200" u="none" cap="none" strike="sngStrike">
                <a:solidFill>
                  <a:srgbClr val="000000"/>
                </a:solidFill>
                <a:latin typeface="Inconsolata"/>
                <a:ea typeface="Inconsolata"/>
                <a:cs typeface="Inconsolata"/>
                <a:sym typeface="Inconsolata"/>
              </a:rPr>
              <a:t>&lt;/ul&gt;</a:t>
            </a:r>
            <a:endParaRPr sz="1200" strike="sngStrike">
              <a:latin typeface="Inconsolata"/>
              <a:ea typeface="Inconsolata"/>
              <a:cs typeface="Inconsolata"/>
              <a:sym typeface="Inconsolata"/>
            </a:endParaRPr>
          </a:p>
        </p:txBody>
      </p:sp>
      <p:sp>
        <p:nvSpPr>
          <p:cNvPr id="837" name="Google Shape;837;p70"/>
          <p:cNvSpPr/>
          <p:nvPr/>
        </p:nvSpPr>
        <p:spPr>
          <a:xfrm>
            <a:off x="1927800" y="1286825"/>
            <a:ext cx="2148900" cy="339300"/>
          </a:xfrm>
          <a:prstGeom prst="roundRect">
            <a:avLst>
              <a:gd fmla="val 16667" name="adj"/>
            </a:avLst>
          </a:prstGeom>
          <a:solidFill>
            <a:srgbClr val="F7EF6A"/>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Maya Angelou’s version</a:t>
            </a:r>
            <a:endParaRPr b="1" sz="1100">
              <a:latin typeface="Roboto"/>
              <a:ea typeface="Roboto"/>
              <a:cs typeface="Roboto"/>
              <a:sym typeface="Roboto"/>
            </a:endParaRPr>
          </a:p>
        </p:txBody>
      </p:sp>
      <p:pic>
        <p:nvPicPr>
          <p:cNvPr id="838" name="Google Shape;838;p70"/>
          <p:cNvPicPr preferRelativeResize="0"/>
          <p:nvPr/>
        </p:nvPicPr>
        <p:blipFill>
          <a:blip r:embed="rId5">
            <a:alphaModFix/>
          </a:blip>
          <a:stretch>
            <a:fillRect/>
          </a:stretch>
        </p:blipFill>
        <p:spPr>
          <a:xfrm>
            <a:off x="1311500" y="928625"/>
            <a:ext cx="839900" cy="886974"/>
          </a:xfrm>
          <a:prstGeom prst="rect">
            <a:avLst/>
          </a:prstGeom>
          <a:noFill/>
          <a:ln>
            <a:noFill/>
          </a:ln>
          <a:effectLst>
            <a:outerShdw blurRad="57150" rotWithShape="0" algn="bl" dir="5400000" dist="19050">
              <a:srgbClr val="000000">
                <a:alpha val="50000"/>
              </a:srgbClr>
            </a:outerShdw>
          </a:effectLst>
        </p:spPr>
      </p:pic>
      <p:sp>
        <p:nvSpPr>
          <p:cNvPr id="839" name="Google Shape;839;p70"/>
          <p:cNvSpPr/>
          <p:nvPr/>
        </p:nvSpPr>
        <p:spPr>
          <a:xfrm>
            <a:off x="1927800" y="3156875"/>
            <a:ext cx="2149200" cy="328500"/>
          </a:xfrm>
          <a:prstGeom prst="roundRect">
            <a:avLst>
              <a:gd fmla="val 16667" name="adj"/>
            </a:avLst>
          </a:prstGeom>
          <a:solidFill>
            <a:srgbClr val="4FA786"/>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Gil Scott Heron’s version</a:t>
            </a:r>
            <a:endParaRPr b="1" sz="1100">
              <a:solidFill>
                <a:srgbClr val="FFFFFF"/>
              </a:solidFill>
              <a:latin typeface="Roboto"/>
              <a:ea typeface="Roboto"/>
              <a:cs typeface="Roboto"/>
              <a:sym typeface="Roboto"/>
            </a:endParaRPr>
          </a:p>
        </p:txBody>
      </p:sp>
      <p:pic>
        <p:nvPicPr>
          <p:cNvPr id="840" name="Google Shape;840;p70"/>
          <p:cNvPicPr preferRelativeResize="0"/>
          <p:nvPr/>
        </p:nvPicPr>
        <p:blipFill>
          <a:blip r:embed="rId5">
            <a:alphaModFix/>
          </a:blip>
          <a:stretch>
            <a:fillRect/>
          </a:stretch>
        </p:blipFill>
        <p:spPr>
          <a:xfrm>
            <a:off x="1311500" y="2798675"/>
            <a:ext cx="839900" cy="886974"/>
          </a:xfrm>
          <a:prstGeom prst="rect">
            <a:avLst/>
          </a:prstGeom>
          <a:noFill/>
          <a:ln>
            <a:noFill/>
          </a:ln>
          <a:effectLst>
            <a:outerShdw blurRad="57150" rotWithShape="0" algn="bl" dir="5400000" dist="19050">
              <a:srgbClr val="000000">
                <a:alpha val="50000"/>
              </a:srgbClr>
            </a:outerShdw>
          </a:effectLst>
        </p:spPr>
      </p:pic>
      <p:sp>
        <p:nvSpPr>
          <p:cNvPr id="841" name="Google Shape;841;p70"/>
          <p:cNvSpPr/>
          <p:nvPr/>
        </p:nvSpPr>
        <p:spPr>
          <a:xfrm>
            <a:off x="2267925" y="3568750"/>
            <a:ext cx="4026300" cy="1276500"/>
          </a:xfrm>
          <a:prstGeom prst="rect">
            <a:avLst/>
          </a:prstGeom>
          <a:noFill/>
          <a:ln>
            <a:noFill/>
          </a:ln>
        </p:spPr>
        <p:txBody>
          <a:bodyPr anchorCtr="0" anchor="t" bIns="45700" lIns="45700" spcFirstLastPara="1" rIns="45700" wrap="square" tIns="45700">
            <a:noAutofit/>
          </a:bodyPr>
          <a:lstStyle/>
          <a:p>
            <a:pPr indent="0" lvl="0" marL="0" rtl="0" algn="l">
              <a:lnSpc>
                <a:spcPct val="115000"/>
              </a:lnSpc>
              <a:spcBef>
                <a:spcPts val="0"/>
              </a:spcBef>
              <a:spcAft>
                <a:spcPts val="0"/>
              </a:spcAft>
              <a:buClr>
                <a:schemeClr val="dk1"/>
              </a:buClr>
              <a:buSzPts val="1600"/>
              <a:buFont typeface="Calibri"/>
              <a:buNone/>
            </a:pPr>
            <a:r>
              <a:rPr lang="en" sz="1200" strike="sngStrike">
                <a:solidFill>
                  <a:schemeClr val="dk1"/>
                </a:solidFill>
                <a:latin typeface="Inconsolata"/>
                <a:ea typeface="Inconsolata"/>
                <a:cs typeface="Inconsolata"/>
                <a:sym typeface="Inconsolata"/>
              </a:rPr>
              <a:t>&lt;ul&gt;</a:t>
            </a:r>
            <a:endParaRPr sz="1200" strike="sngStrike">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600"/>
              <a:buFont typeface="Calibri"/>
              <a:buNone/>
            </a:pPr>
            <a:r>
              <a:rPr lang="en" sz="1200" strike="sngStrike">
                <a:solidFill>
                  <a:schemeClr val="dk1"/>
                </a:solidFill>
                <a:latin typeface="Inconsolata"/>
                <a:ea typeface="Inconsolata"/>
                <a:cs typeface="Inconsolata"/>
                <a:sym typeface="Inconsolata"/>
              </a:rPr>
              <a:t>    &lt;li&gt;Free Will&lt;/li&gt;</a:t>
            </a:r>
            <a:br>
              <a:rPr lang="en" sz="1200" strike="sngStrike">
                <a:solidFill>
                  <a:schemeClr val="dk1"/>
                </a:solidFill>
                <a:latin typeface="Inconsolata"/>
                <a:ea typeface="Inconsolata"/>
                <a:cs typeface="Inconsolata"/>
                <a:sym typeface="Inconsolata"/>
              </a:rPr>
            </a:br>
            <a:r>
              <a:rPr lang="en" sz="1200" strike="sngStrike">
                <a:solidFill>
                  <a:schemeClr val="dk1"/>
                </a:solidFill>
                <a:latin typeface="Inconsolata"/>
                <a:ea typeface="Inconsolata"/>
                <a:cs typeface="Inconsolata"/>
                <a:sym typeface="Inconsolata"/>
              </a:rPr>
              <a:t>    &lt;li&gt;Pieces of a Man&lt;/li&gt;</a:t>
            </a:r>
            <a:br>
              <a:rPr lang="en" sz="1200" strike="sngStrike">
                <a:solidFill>
                  <a:schemeClr val="dk1"/>
                </a:solidFill>
                <a:latin typeface="Inconsolata"/>
                <a:ea typeface="Inconsolata"/>
                <a:cs typeface="Inconsolata"/>
                <a:sym typeface="Inconsolata"/>
              </a:rPr>
            </a:br>
            <a:r>
              <a:rPr lang="en" sz="1200" strike="sngStrike">
                <a:solidFill>
                  <a:schemeClr val="dk1"/>
                </a:solidFill>
                <a:latin typeface="Inconsolata"/>
                <a:ea typeface="Inconsolata"/>
                <a:cs typeface="Inconsolata"/>
                <a:sym typeface="Inconsolata"/>
              </a:rPr>
              <a:t>    &lt;li&gt;The Revolution Will Not Be Televised&lt;/li&gt;</a:t>
            </a:r>
            <a:endParaRPr sz="1200" strike="sngStrike">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600"/>
              <a:buFont typeface="Calibri"/>
              <a:buNone/>
            </a:pPr>
            <a:r>
              <a:rPr lang="en" sz="1200" strike="sngStrike">
                <a:solidFill>
                  <a:schemeClr val="dk1"/>
                </a:solidFill>
                <a:latin typeface="Inconsolata"/>
                <a:ea typeface="Inconsolata"/>
                <a:cs typeface="Inconsolata"/>
                <a:sym typeface="Inconsolata"/>
              </a:rPr>
              <a:t>&lt;/ul&gt;</a:t>
            </a:r>
            <a:endParaRPr sz="1200" strike="sngStrike">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600"/>
              <a:buFont typeface="Calibri"/>
              <a:buNone/>
            </a:pPr>
            <a:r>
              <a:t/>
            </a:r>
            <a:endParaRPr sz="1200">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t/>
            </a:r>
            <a:endParaRPr sz="1200">
              <a:latin typeface="Inconsolata"/>
              <a:ea typeface="Inconsolata"/>
              <a:cs typeface="Inconsolata"/>
              <a:sym typeface="Inconsolata"/>
            </a:endParaRPr>
          </a:p>
        </p:txBody>
      </p:sp>
      <p:pic>
        <p:nvPicPr>
          <p:cNvPr id="842" name="Google Shape;842;p70"/>
          <p:cNvPicPr preferRelativeResize="0"/>
          <p:nvPr/>
        </p:nvPicPr>
        <p:blipFill>
          <a:blip r:embed="rId6">
            <a:alphaModFix/>
          </a:blip>
          <a:stretch>
            <a:fillRect/>
          </a:stretch>
        </p:blipFill>
        <p:spPr>
          <a:xfrm>
            <a:off x="6387425" y="1547650"/>
            <a:ext cx="2265600" cy="1190600"/>
          </a:xfrm>
          <a:prstGeom prst="rect">
            <a:avLst/>
          </a:prstGeom>
          <a:noFill/>
          <a:ln>
            <a:noFill/>
          </a:ln>
        </p:spPr>
      </p:pic>
      <p:sp>
        <p:nvSpPr>
          <p:cNvPr id="843" name="Google Shape;843;p70"/>
          <p:cNvSpPr txBox="1"/>
          <p:nvPr/>
        </p:nvSpPr>
        <p:spPr>
          <a:xfrm>
            <a:off x="6229625" y="3188250"/>
            <a:ext cx="2806500" cy="12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and Gil talk with each other. They agree that Maya will commit the above solution, and that she will push that commit to their shared remote repository.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Anne Sexton Writes Her Own Version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849" name="Google Shape;849;p71"/>
          <p:cNvPicPr preferRelativeResize="0"/>
          <p:nvPr/>
        </p:nvPicPr>
        <p:blipFill rotWithShape="1">
          <a:blip r:embed="rId3">
            <a:alphaModFix/>
          </a:blip>
          <a:srcRect b="0" l="0" r="0" t="0"/>
          <a:stretch/>
        </p:blipFill>
        <p:spPr>
          <a:xfrm>
            <a:off x="374300" y="819550"/>
            <a:ext cx="1263050" cy="1263050"/>
          </a:xfrm>
          <a:prstGeom prst="rect">
            <a:avLst/>
          </a:prstGeom>
          <a:noFill/>
          <a:ln>
            <a:noFill/>
          </a:ln>
          <a:effectLst>
            <a:outerShdw blurRad="57150" rotWithShape="0" algn="bl" dir="5400000" dist="19050">
              <a:srgbClr val="000000">
                <a:alpha val="50000"/>
              </a:srgbClr>
            </a:outerShdw>
          </a:effectLst>
        </p:spPr>
      </p:pic>
      <p:sp>
        <p:nvSpPr>
          <p:cNvPr id="850" name="Google Shape;850;p71"/>
          <p:cNvSpPr/>
          <p:nvPr/>
        </p:nvSpPr>
        <p:spPr>
          <a:xfrm>
            <a:off x="1927800" y="1286825"/>
            <a:ext cx="2148900" cy="339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Anne Sexton</a:t>
            </a:r>
            <a:r>
              <a:rPr b="1" lang="en" sz="1100">
                <a:solidFill>
                  <a:srgbClr val="FFFFFF"/>
                </a:solidFill>
                <a:latin typeface="Roboto"/>
                <a:ea typeface="Roboto"/>
                <a:cs typeface="Roboto"/>
                <a:sym typeface="Roboto"/>
              </a:rPr>
              <a:t>’s version</a:t>
            </a:r>
            <a:endParaRPr b="1" sz="1100">
              <a:solidFill>
                <a:srgbClr val="FFFFFF"/>
              </a:solidFill>
              <a:latin typeface="Roboto"/>
              <a:ea typeface="Roboto"/>
              <a:cs typeface="Roboto"/>
              <a:sym typeface="Roboto"/>
            </a:endParaRPr>
          </a:p>
        </p:txBody>
      </p:sp>
      <p:pic>
        <p:nvPicPr>
          <p:cNvPr id="851" name="Google Shape;851;p71"/>
          <p:cNvPicPr preferRelativeResize="0"/>
          <p:nvPr/>
        </p:nvPicPr>
        <p:blipFill>
          <a:blip r:embed="rId4">
            <a:alphaModFix/>
          </a:blip>
          <a:stretch>
            <a:fillRect/>
          </a:stretch>
        </p:blipFill>
        <p:spPr>
          <a:xfrm>
            <a:off x="1311500" y="928625"/>
            <a:ext cx="839900" cy="886974"/>
          </a:xfrm>
          <a:prstGeom prst="rect">
            <a:avLst/>
          </a:prstGeom>
          <a:noFill/>
          <a:ln>
            <a:noFill/>
          </a:ln>
          <a:effectLst>
            <a:outerShdw blurRad="57150" rotWithShape="0" algn="bl" dir="5400000" dist="19050">
              <a:srgbClr val="000000">
                <a:alpha val="50000"/>
              </a:srgbClr>
            </a:outerShdw>
          </a:effectLst>
        </p:spPr>
      </p:pic>
      <p:pic>
        <p:nvPicPr>
          <p:cNvPr id="852" name="Google Shape;852;p71"/>
          <p:cNvPicPr preferRelativeResize="0"/>
          <p:nvPr/>
        </p:nvPicPr>
        <p:blipFill>
          <a:blip r:embed="rId5">
            <a:alphaModFix/>
          </a:blip>
          <a:stretch>
            <a:fillRect/>
          </a:stretch>
        </p:blipFill>
        <p:spPr>
          <a:xfrm>
            <a:off x="2365225" y="2020375"/>
            <a:ext cx="2647950" cy="962025"/>
          </a:xfrm>
          <a:prstGeom prst="rect">
            <a:avLst/>
          </a:prstGeom>
          <a:noFill/>
          <a:ln>
            <a:noFill/>
          </a:ln>
        </p:spPr>
      </p:pic>
      <p:sp>
        <p:nvSpPr>
          <p:cNvPr id="853" name="Google Shape;853;p71"/>
          <p:cNvSpPr txBox="1"/>
          <p:nvPr/>
        </p:nvSpPr>
        <p:spPr>
          <a:xfrm>
            <a:off x="5013175" y="1028350"/>
            <a:ext cx="4074900" cy="13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Anne does not pull from the remote repository, so she doesn’t get the latest updates from Maya. Instead, she writes her own code in the spot where Maya’s code goes.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Anne Sexton O</a:t>
            </a:r>
            <a:r>
              <a:rPr lang="en"/>
              <a:t>verwrites the Work of Her Teammates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59" name="Google Shape;859;p72"/>
          <p:cNvPicPr preferRelativeResize="0"/>
          <p:nvPr/>
        </p:nvPicPr>
        <p:blipFill rotWithShape="1">
          <a:blip r:embed="rId3">
            <a:alphaModFix/>
          </a:blip>
          <a:srcRect b="0" l="0" r="0" t="0"/>
          <a:stretch/>
        </p:blipFill>
        <p:spPr>
          <a:xfrm>
            <a:off x="374300" y="984675"/>
            <a:ext cx="1563825" cy="1563825"/>
          </a:xfrm>
          <a:prstGeom prst="rect">
            <a:avLst/>
          </a:prstGeom>
          <a:noFill/>
          <a:ln>
            <a:noFill/>
          </a:ln>
          <a:effectLst>
            <a:outerShdw blurRad="57150" rotWithShape="0" algn="bl" dir="5400000" dist="19050">
              <a:srgbClr val="000000">
                <a:alpha val="50000"/>
              </a:srgbClr>
            </a:outerShdw>
          </a:effectLst>
        </p:spPr>
      </p:pic>
      <p:sp>
        <p:nvSpPr>
          <p:cNvPr id="860" name="Google Shape;860;p72"/>
          <p:cNvSpPr/>
          <p:nvPr/>
        </p:nvSpPr>
        <p:spPr>
          <a:xfrm>
            <a:off x="2230348" y="1164938"/>
            <a:ext cx="4851000" cy="1341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4000"/>
              <a:buFont typeface="Arial"/>
              <a:buNone/>
            </a:pPr>
            <a:r>
              <a:rPr i="0" lang="en" sz="2400" u="none" cap="none" strike="noStrike">
                <a:solidFill>
                  <a:srgbClr val="FF2600"/>
                </a:solidFill>
                <a:latin typeface="Roboto"/>
                <a:ea typeface="Roboto"/>
                <a:cs typeface="Roboto"/>
                <a:sym typeface="Roboto"/>
              </a:rPr>
              <a:t>Delete. Delete. </a:t>
            </a:r>
            <a:endParaRPr i="0" sz="2400" u="none" cap="none" strike="noStrike">
              <a:solidFill>
                <a:srgbClr val="FF26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4000"/>
              <a:buFont typeface="Arial"/>
              <a:buNone/>
            </a:pPr>
            <a:r>
              <a:rPr i="0" lang="en" sz="2400" u="none" cap="none" strike="noStrike">
                <a:solidFill>
                  <a:srgbClr val="FF2600"/>
                </a:solidFill>
                <a:latin typeface="Roboto"/>
                <a:ea typeface="Roboto"/>
                <a:cs typeface="Roboto"/>
                <a:sym typeface="Roboto"/>
              </a:rPr>
              <a:t>Delete. Delete.</a:t>
            </a:r>
            <a:endParaRPr sz="2400">
              <a:solidFill>
                <a:srgbClr val="FF26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4000"/>
              <a:buFont typeface="Arial"/>
              <a:buNone/>
            </a:pPr>
            <a:r>
              <a:rPr i="0" lang="en" sz="2400" u="none" cap="none" strike="noStrike">
                <a:solidFill>
                  <a:srgbClr val="FF2600"/>
                </a:solidFill>
                <a:latin typeface="Roboto"/>
                <a:ea typeface="Roboto"/>
                <a:cs typeface="Roboto"/>
                <a:sym typeface="Roboto"/>
              </a:rPr>
              <a:t>Delete. Delete.</a:t>
            </a:r>
            <a:endParaRPr sz="2400">
              <a:solidFill>
                <a:srgbClr val="FF2600"/>
              </a:solidFill>
              <a:latin typeface="Roboto"/>
              <a:ea typeface="Roboto"/>
              <a:cs typeface="Roboto"/>
              <a:sym typeface="Roboto"/>
            </a:endParaRPr>
          </a:p>
        </p:txBody>
      </p:sp>
      <p:graphicFrame>
        <p:nvGraphicFramePr>
          <p:cNvPr id="861" name="Google Shape;861;p72"/>
          <p:cNvGraphicFramePr/>
          <p:nvPr/>
        </p:nvGraphicFramePr>
        <p:xfrm>
          <a:off x="428375" y="2914425"/>
          <a:ext cx="3000000" cy="3000000"/>
        </p:xfrm>
        <a:graphic>
          <a:graphicData uri="http://schemas.openxmlformats.org/drawingml/2006/table">
            <a:tbl>
              <a:tblPr>
                <a:noFill/>
                <a:tableStyleId>{7EC87BE5-1F14-491C-A727-B6A6362B184B}</a:tableStyleId>
              </a:tblPr>
              <a:tblGrid>
                <a:gridCol w="3985950"/>
                <a:gridCol w="3985950"/>
              </a:tblGrid>
              <a:tr h="1607975">
                <a:tc>
                  <a:txBody>
                    <a:bodyPr/>
                    <a:lstStyle/>
                    <a:p>
                      <a:pPr indent="0" lvl="0" marL="0" rtl="0" algn="l">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&lt;ul&gt; </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    &lt;li&gt;Poems&lt;/li&gt;</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    &lt;li&gt;Albums&lt;/li&gt;</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    &lt;li&gt;Songs&lt;/li&gt;</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&lt;/ul&gt;</a:t>
                      </a:r>
                      <a:endParaRPr sz="1800">
                        <a:solidFill>
                          <a:srgbClr val="FFFFFF"/>
                        </a:solidFill>
                        <a:latin typeface="Inconsolata"/>
                        <a:ea typeface="Inconsolata"/>
                        <a:cs typeface="Inconsolata"/>
                        <a:sym typeface="Inconsolata"/>
                      </a:endParaRPr>
                    </a:p>
                  </a:txBody>
                  <a:tcPr marT="91425" marB="91425" marR="91425" marL="36575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Clr>
                          <a:schemeClr val="dk1"/>
                        </a:buClr>
                        <a:buSzPts val="1100"/>
                        <a:buFont typeface="Arial"/>
                        <a:buNone/>
                      </a:pPr>
                      <a:r>
                        <a:rPr lang="en" sz="1800">
                          <a:latin typeface="Inconsolata"/>
                          <a:ea typeface="Inconsolata"/>
                          <a:cs typeface="Inconsolata"/>
                          <a:sym typeface="Inconsolata"/>
                        </a:rPr>
                        <a:t>&lt;ul&gt; </a:t>
                      </a:r>
                      <a:endParaRPr sz="1800">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latin typeface="Inconsolata"/>
                          <a:ea typeface="Inconsolata"/>
                          <a:cs typeface="Inconsolata"/>
                          <a:sym typeface="Inconsolata"/>
                        </a:rPr>
                        <a:t>    &lt;li&gt;The Double Image&lt;/li&gt;</a:t>
                      </a:r>
                      <a:endParaRPr sz="1800">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latin typeface="Inconsolata"/>
                          <a:ea typeface="Inconsolata"/>
                          <a:cs typeface="Inconsolata"/>
                          <a:sym typeface="Inconsolata"/>
                        </a:rPr>
                        <a:t>    &lt;li&gt;45 Mercy Street&lt;/li&gt;</a:t>
                      </a:r>
                      <a:endParaRPr sz="1800">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latin typeface="Inconsolata"/>
                          <a:ea typeface="Inconsolata"/>
                          <a:cs typeface="Inconsolata"/>
                          <a:sym typeface="Inconsolata"/>
                        </a:rPr>
                        <a:t>    &lt;li&gt;The Road Back&lt;/li&gt;</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&lt;/ul&gt;</a:t>
                      </a:r>
                      <a:endParaRPr sz="1800">
                        <a:latin typeface="Inconsolata"/>
                        <a:ea typeface="Inconsolata"/>
                        <a:cs typeface="Inconsolata"/>
                        <a:sym typeface="Inconsolata"/>
                      </a:endParaRPr>
                    </a:p>
                  </a:txBody>
                  <a:tcPr marT="91425" marB="91425" marR="91425" marL="36575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r>
            </a:tbl>
          </a:graphicData>
        </a:graphic>
      </p:graphicFrame>
      <p:sp>
        <p:nvSpPr>
          <p:cNvPr id="862" name="Google Shape;862;p72"/>
          <p:cNvSpPr/>
          <p:nvPr/>
        </p:nvSpPr>
        <p:spPr>
          <a:xfrm>
            <a:off x="4097475" y="3384300"/>
            <a:ext cx="764100" cy="6549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72"/>
          <p:cNvCxnSpPr/>
          <p:nvPr/>
        </p:nvCxnSpPr>
        <p:spPr>
          <a:xfrm>
            <a:off x="847950" y="3444900"/>
            <a:ext cx="1835700" cy="0"/>
          </a:xfrm>
          <a:prstGeom prst="straightConnector1">
            <a:avLst/>
          </a:prstGeom>
          <a:noFill/>
          <a:ln cap="flat" cmpd="sng" w="38100">
            <a:solidFill>
              <a:srgbClr val="FF0000"/>
            </a:solidFill>
            <a:prstDash val="solid"/>
            <a:round/>
            <a:headEnd len="med" w="med" type="none"/>
            <a:tailEnd len="med" w="med" type="none"/>
          </a:ln>
        </p:spPr>
      </p:cxnSp>
      <p:cxnSp>
        <p:nvCxnSpPr>
          <p:cNvPr id="864" name="Google Shape;864;p72"/>
          <p:cNvCxnSpPr/>
          <p:nvPr/>
        </p:nvCxnSpPr>
        <p:spPr>
          <a:xfrm>
            <a:off x="847950" y="3711750"/>
            <a:ext cx="1835700" cy="0"/>
          </a:xfrm>
          <a:prstGeom prst="straightConnector1">
            <a:avLst/>
          </a:prstGeom>
          <a:noFill/>
          <a:ln cap="flat" cmpd="sng" w="38100">
            <a:solidFill>
              <a:srgbClr val="FF0000"/>
            </a:solidFill>
            <a:prstDash val="solid"/>
            <a:round/>
            <a:headEnd len="med" w="med" type="none"/>
            <a:tailEnd len="med" w="med" type="none"/>
          </a:ln>
        </p:spPr>
      </p:cxnSp>
      <p:cxnSp>
        <p:nvCxnSpPr>
          <p:cNvPr id="865" name="Google Shape;865;p72"/>
          <p:cNvCxnSpPr/>
          <p:nvPr/>
        </p:nvCxnSpPr>
        <p:spPr>
          <a:xfrm>
            <a:off x="847950" y="3978600"/>
            <a:ext cx="1835700" cy="0"/>
          </a:xfrm>
          <a:prstGeom prst="straightConnector1">
            <a:avLst/>
          </a:prstGeom>
          <a:noFill/>
          <a:ln cap="flat" cmpd="sng" w="38100">
            <a:solidFill>
              <a:srgbClr val="FF0000"/>
            </a:solidFill>
            <a:prstDash val="solid"/>
            <a:round/>
            <a:headEnd len="med" w="med" type="none"/>
            <a:tailEnd len="med" w="med" type="none"/>
          </a:ln>
        </p:spPr>
      </p:cxnSp>
      <p:cxnSp>
        <p:nvCxnSpPr>
          <p:cNvPr id="866" name="Google Shape;866;p72"/>
          <p:cNvCxnSpPr/>
          <p:nvPr/>
        </p:nvCxnSpPr>
        <p:spPr>
          <a:xfrm>
            <a:off x="680250" y="4261450"/>
            <a:ext cx="978300" cy="0"/>
          </a:xfrm>
          <a:prstGeom prst="straightConnector1">
            <a:avLst/>
          </a:prstGeom>
          <a:noFill/>
          <a:ln cap="flat" cmpd="sng" w="38100">
            <a:solidFill>
              <a:srgbClr val="FF0000"/>
            </a:solidFill>
            <a:prstDash val="solid"/>
            <a:round/>
            <a:headEnd len="med" w="med" type="none"/>
            <a:tailEnd len="med" w="med" type="none"/>
          </a:ln>
        </p:spPr>
      </p:cxnSp>
      <p:cxnSp>
        <p:nvCxnSpPr>
          <p:cNvPr id="867" name="Google Shape;867;p72"/>
          <p:cNvCxnSpPr/>
          <p:nvPr/>
        </p:nvCxnSpPr>
        <p:spPr>
          <a:xfrm>
            <a:off x="680250" y="3178050"/>
            <a:ext cx="9783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3"/>
          <p:cNvSpPr/>
          <p:nvPr/>
        </p:nvSpPr>
        <p:spPr>
          <a:xfrm>
            <a:off x="425175" y="1564050"/>
            <a:ext cx="5935500" cy="633600"/>
          </a:xfrm>
          <a:prstGeom prst="roundRect">
            <a:avLst>
              <a:gd fmla="val 16667" name="adj"/>
            </a:avLst>
          </a:prstGeom>
          <a:solidFill>
            <a:srgbClr val="F7EF6A"/>
          </a:solidFill>
          <a:ln>
            <a:noFill/>
          </a:ln>
        </p:spPr>
        <p:txBody>
          <a:bodyPr anchorCtr="0" anchor="ctr" bIns="91425" lIns="64007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t>
            </a:r>
            <a:r>
              <a:rPr lang="en">
                <a:solidFill>
                  <a:schemeClr val="dk1"/>
                </a:solidFill>
                <a:latin typeface="Roboto"/>
                <a:ea typeface="Roboto"/>
                <a:cs typeface="Roboto"/>
                <a:sym typeface="Roboto"/>
              </a:rPr>
              <a:t>Today we fret and pull on wheels, ignore our regular loss of  time…” Or maybe we should just use Git. </a:t>
            </a:r>
            <a:endParaRPr>
              <a:solidFill>
                <a:schemeClr val="dk1"/>
              </a:solidFill>
              <a:latin typeface="Roboto"/>
              <a:ea typeface="Roboto"/>
              <a:cs typeface="Roboto"/>
              <a:sym typeface="Roboto"/>
            </a:endParaRPr>
          </a:p>
        </p:txBody>
      </p:sp>
      <p:sp>
        <p:nvSpPr>
          <p:cNvPr id="873" name="Google Shape;87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Group Project</a:t>
            </a:r>
            <a:endParaRPr/>
          </a:p>
        </p:txBody>
      </p:sp>
      <p:sp>
        <p:nvSpPr>
          <p:cNvPr id="874" name="Google Shape;874;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Moral of the Story:</a:t>
            </a:r>
            <a:r>
              <a:rPr lang="en"/>
              <a:t> You should use version control because it </a:t>
            </a:r>
            <a:r>
              <a:rPr lang="en"/>
              <a:t>helps you manage </a:t>
            </a:r>
            <a:r>
              <a:rPr lang="en">
                <a:solidFill>
                  <a:schemeClr val="dk1"/>
                </a:solidFill>
              </a:rPr>
              <a:t>multiple developers working on a single</a:t>
            </a:r>
            <a:r>
              <a:rPr lang="en"/>
              <a:t> codebase. </a:t>
            </a:r>
            <a:endParaRPr/>
          </a:p>
        </p:txBody>
      </p:sp>
      <p:pic>
        <p:nvPicPr>
          <p:cNvPr id="875" name="Google Shape;875;p73"/>
          <p:cNvPicPr preferRelativeResize="0"/>
          <p:nvPr/>
        </p:nvPicPr>
        <p:blipFill>
          <a:blip r:embed="rId3">
            <a:alphaModFix/>
          </a:blip>
          <a:stretch>
            <a:fillRect/>
          </a:stretch>
        </p:blipFill>
        <p:spPr>
          <a:xfrm>
            <a:off x="739383" y="2544150"/>
            <a:ext cx="1949425" cy="1949425"/>
          </a:xfrm>
          <a:prstGeom prst="rect">
            <a:avLst/>
          </a:prstGeom>
          <a:noFill/>
          <a:ln>
            <a:noFill/>
          </a:ln>
          <a:effectLst>
            <a:outerShdw blurRad="57150" rotWithShape="0" algn="bl" dir="5400000" dist="19050">
              <a:srgbClr val="000000">
                <a:alpha val="50000"/>
              </a:srgbClr>
            </a:outerShdw>
          </a:effectLst>
        </p:spPr>
      </p:pic>
      <p:pic>
        <p:nvPicPr>
          <p:cNvPr id="876" name="Google Shape;876;p73"/>
          <p:cNvPicPr preferRelativeResize="0"/>
          <p:nvPr/>
        </p:nvPicPr>
        <p:blipFill rotWithShape="1">
          <a:blip r:embed="rId4">
            <a:alphaModFix/>
          </a:blip>
          <a:srcRect b="0" l="0" r="0" t="0"/>
          <a:stretch/>
        </p:blipFill>
        <p:spPr>
          <a:xfrm>
            <a:off x="3390658" y="2544150"/>
            <a:ext cx="1949425" cy="1949425"/>
          </a:xfrm>
          <a:prstGeom prst="rect">
            <a:avLst/>
          </a:prstGeom>
          <a:noFill/>
          <a:ln>
            <a:noFill/>
          </a:ln>
          <a:effectLst>
            <a:outerShdw blurRad="57150" rotWithShape="0" algn="bl" dir="5400000" dist="19050">
              <a:srgbClr val="000000">
                <a:alpha val="50000"/>
              </a:srgbClr>
            </a:outerShdw>
          </a:effectLst>
        </p:spPr>
      </p:pic>
      <p:pic>
        <p:nvPicPr>
          <p:cNvPr id="877" name="Google Shape;877;p73"/>
          <p:cNvPicPr preferRelativeResize="0"/>
          <p:nvPr/>
        </p:nvPicPr>
        <p:blipFill rotWithShape="1">
          <a:blip r:embed="rId5">
            <a:alphaModFix/>
          </a:blip>
          <a:srcRect b="0" l="0" r="0" t="0"/>
          <a:stretch/>
        </p:blipFill>
        <p:spPr>
          <a:xfrm>
            <a:off x="6131783" y="2544150"/>
            <a:ext cx="1949425" cy="1949425"/>
          </a:xfrm>
          <a:prstGeom prst="rect">
            <a:avLst/>
          </a:prstGeom>
          <a:noFill/>
          <a:ln>
            <a:noFill/>
          </a:ln>
          <a:effectLst>
            <a:outerShdw blurRad="57150" rotWithShape="0" algn="bl" dir="5400000" dist="19050">
              <a:srgbClr val="000000">
                <a:alpha val="50000"/>
              </a:srgbClr>
            </a:outerShdw>
          </a:effectLst>
        </p:spPr>
      </p:pic>
      <p:pic>
        <p:nvPicPr>
          <p:cNvPr id="878" name="Google Shape;878;p73"/>
          <p:cNvPicPr preferRelativeResize="0"/>
          <p:nvPr/>
        </p:nvPicPr>
        <p:blipFill>
          <a:blip r:embed="rId6">
            <a:alphaModFix/>
          </a:blip>
          <a:stretch>
            <a:fillRect/>
          </a:stretch>
        </p:blipFill>
        <p:spPr>
          <a:xfrm>
            <a:off x="523650" y="1603725"/>
            <a:ext cx="533700" cy="53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6"/>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Admin Items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Version Control</a:t>
            </a:r>
            <a:endParaRPr/>
          </a:p>
        </p:txBody>
      </p:sp>
      <p:sp>
        <p:nvSpPr>
          <p:cNvPr id="884" name="Google Shape;884;p74"/>
          <p:cNvSpPr txBox="1"/>
          <p:nvPr>
            <p:ph idx="1" type="subTitle"/>
          </p:nvPr>
        </p:nvSpPr>
        <p:spPr>
          <a:xfrm>
            <a:off x="0" y="675975"/>
            <a:ext cx="9144000" cy="1363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Git p</a:t>
            </a:r>
            <a:r>
              <a:rPr lang="en"/>
              <a:t>rovides an organized system for managing code when multiple developers work on a project at the same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Benefits of Git</a:t>
            </a:r>
            <a:endParaRPr b="1"/>
          </a:p>
        </p:txBody>
      </p:sp>
      <p:sp>
        <p:nvSpPr>
          <p:cNvPr id="885" name="Google Shape;885;p74"/>
          <p:cNvSpPr/>
          <p:nvPr/>
        </p:nvSpPr>
        <p:spPr>
          <a:xfrm>
            <a:off x="1352550" y="2293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74"/>
          <p:cNvGrpSpPr/>
          <p:nvPr/>
        </p:nvGrpSpPr>
        <p:grpSpPr>
          <a:xfrm>
            <a:off x="457200" y="2293213"/>
            <a:ext cx="776889" cy="621300"/>
            <a:chOff x="457200" y="1378813"/>
            <a:chExt cx="776889" cy="621300"/>
          </a:xfrm>
        </p:grpSpPr>
        <p:sp>
          <p:nvSpPr>
            <p:cNvPr id="887" name="Google Shape;887;p7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888" name="Google Shape;888;p7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74"/>
          <p:cNvGrpSpPr/>
          <p:nvPr/>
        </p:nvGrpSpPr>
        <p:grpSpPr>
          <a:xfrm>
            <a:off x="457200" y="3143125"/>
            <a:ext cx="776889" cy="621300"/>
            <a:chOff x="457200" y="1378813"/>
            <a:chExt cx="776889" cy="621300"/>
          </a:xfrm>
        </p:grpSpPr>
        <p:sp>
          <p:nvSpPr>
            <p:cNvPr id="890" name="Google Shape;890;p7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891" name="Google Shape;891;p7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74"/>
          <p:cNvSpPr txBox="1"/>
          <p:nvPr>
            <p:ph idx="1" type="subTitle"/>
          </p:nvPr>
        </p:nvSpPr>
        <p:spPr>
          <a:xfrm>
            <a:off x="-12300" y="23124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A process for resolving conflicts in code</a:t>
            </a:r>
            <a:endParaRPr sz="1600">
              <a:latin typeface="Roboto"/>
              <a:ea typeface="Roboto"/>
              <a:cs typeface="Roboto"/>
              <a:sym typeface="Roboto"/>
            </a:endParaRPr>
          </a:p>
        </p:txBody>
      </p:sp>
      <p:sp>
        <p:nvSpPr>
          <p:cNvPr id="893" name="Google Shape;893;p74"/>
          <p:cNvSpPr/>
          <p:nvPr/>
        </p:nvSpPr>
        <p:spPr>
          <a:xfrm>
            <a:off x="1352550" y="3145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4"/>
          <p:cNvSpPr txBox="1"/>
          <p:nvPr>
            <p:ph idx="2" type="subTitle"/>
          </p:nvPr>
        </p:nvSpPr>
        <p:spPr>
          <a:xfrm>
            <a:off x="-12300" y="31479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Version history</a:t>
            </a:r>
            <a:endParaRPr sz="1600">
              <a:latin typeface="Roboto"/>
              <a:ea typeface="Roboto"/>
              <a:cs typeface="Roboto"/>
              <a:sym typeface="Roboto"/>
            </a:endParaRPr>
          </a:p>
        </p:txBody>
      </p:sp>
      <p:pic>
        <p:nvPicPr>
          <p:cNvPr id="895" name="Google Shape;895;p74"/>
          <p:cNvPicPr preferRelativeResize="0"/>
          <p:nvPr/>
        </p:nvPicPr>
        <p:blipFill>
          <a:blip r:embed="rId3">
            <a:alphaModFix/>
          </a:blip>
          <a:stretch>
            <a:fillRect/>
          </a:stretch>
        </p:blipFill>
        <p:spPr>
          <a:xfrm>
            <a:off x="2480425" y="1632700"/>
            <a:ext cx="533700" cy="5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Group Project</a:t>
            </a:r>
            <a:endParaRPr>
              <a:solidFill>
                <a:schemeClr val="dk1"/>
              </a:solidFill>
            </a:endParaRPr>
          </a:p>
          <a:p>
            <a:pPr indent="0" lvl="0" marL="0" rtl="0" algn="l">
              <a:spcBef>
                <a:spcPts val="0"/>
              </a:spcBef>
              <a:spcAft>
                <a:spcPts val="0"/>
              </a:spcAft>
              <a:buNone/>
            </a:pPr>
            <a:r>
              <a:t/>
            </a:r>
            <a:endParaRPr b="1">
              <a:solidFill>
                <a:schemeClr val="dk1"/>
              </a:solidFill>
              <a:latin typeface="Arial"/>
              <a:ea typeface="Arial"/>
              <a:cs typeface="Arial"/>
              <a:sym typeface="Arial"/>
            </a:endParaRPr>
          </a:p>
        </p:txBody>
      </p:sp>
      <p:sp>
        <p:nvSpPr>
          <p:cNvPr id="901" name="Google Shape;901;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Branch = copy of the codebase</a:t>
            </a:r>
            <a:endParaRPr/>
          </a:p>
        </p:txBody>
      </p:sp>
      <p:sp>
        <p:nvSpPr>
          <p:cNvPr id="902" name="Google Shape;902;p75"/>
          <p:cNvSpPr/>
          <p:nvPr/>
        </p:nvSpPr>
        <p:spPr>
          <a:xfrm>
            <a:off x="3179800" y="1459263"/>
            <a:ext cx="27111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main</a:t>
            </a:r>
            <a:r>
              <a:rPr b="1" lang="en">
                <a:solidFill>
                  <a:srgbClr val="FFFFFF"/>
                </a:solidFill>
                <a:latin typeface="Roboto"/>
                <a:ea typeface="Roboto"/>
                <a:cs typeface="Roboto"/>
                <a:sym typeface="Roboto"/>
              </a:rPr>
              <a:t> branch</a:t>
            </a:r>
            <a:endParaRPr b="1">
              <a:solidFill>
                <a:srgbClr val="FFFFFF"/>
              </a:solidFill>
              <a:latin typeface="Roboto"/>
              <a:ea typeface="Roboto"/>
              <a:cs typeface="Roboto"/>
              <a:sym typeface="Roboto"/>
            </a:endParaRPr>
          </a:p>
        </p:txBody>
      </p:sp>
      <p:pic>
        <p:nvPicPr>
          <p:cNvPr id="903" name="Google Shape;903;p75"/>
          <p:cNvPicPr preferRelativeResize="0"/>
          <p:nvPr/>
        </p:nvPicPr>
        <p:blipFill>
          <a:blip r:embed="rId3">
            <a:alphaModFix/>
          </a:blip>
          <a:stretch>
            <a:fillRect/>
          </a:stretch>
        </p:blipFill>
        <p:spPr>
          <a:xfrm>
            <a:off x="2120840" y="3033775"/>
            <a:ext cx="1299225" cy="1299225"/>
          </a:xfrm>
          <a:prstGeom prst="rect">
            <a:avLst/>
          </a:prstGeom>
          <a:noFill/>
          <a:ln>
            <a:noFill/>
          </a:ln>
          <a:effectLst>
            <a:outerShdw blurRad="57150" rotWithShape="0" algn="bl" dir="5400000" dist="19050">
              <a:srgbClr val="000000">
                <a:alpha val="50000"/>
              </a:srgbClr>
            </a:outerShdw>
          </a:effectLst>
        </p:spPr>
      </p:pic>
      <p:pic>
        <p:nvPicPr>
          <p:cNvPr id="904" name="Google Shape;904;p75"/>
          <p:cNvPicPr preferRelativeResize="0"/>
          <p:nvPr/>
        </p:nvPicPr>
        <p:blipFill rotWithShape="1">
          <a:blip r:embed="rId4">
            <a:alphaModFix/>
          </a:blip>
          <a:srcRect b="0" l="0" r="0" t="0"/>
          <a:stretch/>
        </p:blipFill>
        <p:spPr>
          <a:xfrm>
            <a:off x="3947724" y="3033788"/>
            <a:ext cx="1299225" cy="1299225"/>
          </a:xfrm>
          <a:prstGeom prst="rect">
            <a:avLst/>
          </a:prstGeom>
          <a:noFill/>
          <a:ln>
            <a:noFill/>
          </a:ln>
          <a:effectLst>
            <a:outerShdw blurRad="57150" rotWithShape="0" algn="bl" dir="5400000" dist="19050">
              <a:srgbClr val="000000">
                <a:alpha val="50000"/>
              </a:srgbClr>
            </a:outerShdw>
          </a:effectLst>
        </p:spPr>
      </p:pic>
      <p:pic>
        <p:nvPicPr>
          <p:cNvPr id="905" name="Google Shape;905;p75"/>
          <p:cNvPicPr preferRelativeResize="0"/>
          <p:nvPr/>
        </p:nvPicPr>
        <p:blipFill rotWithShape="1">
          <a:blip r:embed="rId5">
            <a:alphaModFix/>
          </a:blip>
          <a:srcRect b="0" l="0" r="0" t="0"/>
          <a:stretch/>
        </p:blipFill>
        <p:spPr>
          <a:xfrm>
            <a:off x="5774590" y="3033788"/>
            <a:ext cx="1299225" cy="1299224"/>
          </a:xfrm>
          <a:prstGeom prst="rect">
            <a:avLst/>
          </a:prstGeom>
          <a:noFill/>
          <a:ln>
            <a:noFill/>
          </a:ln>
          <a:effectLst>
            <a:outerShdw blurRad="57150" rotWithShape="0" algn="bl" dir="5400000" dist="19050">
              <a:srgbClr val="000000">
                <a:alpha val="50000"/>
              </a:srgbClr>
            </a:outerShdw>
          </a:effectLst>
        </p:spPr>
      </p:pic>
      <p:sp>
        <p:nvSpPr>
          <p:cNvPr id="906" name="Google Shape;906;p75"/>
          <p:cNvSpPr/>
          <p:nvPr/>
        </p:nvSpPr>
        <p:spPr>
          <a:xfrm>
            <a:off x="1959713" y="4207425"/>
            <a:ext cx="1621500" cy="2268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Maya’s personal branch</a:t>
            </a:r>
            <a:endParaRPr b="1" sz="1000">
              <a:latin typeface="Roboto"/>
              <a:ea typeface="Roboto"/>
              <a:cs typeface="Roboto"/>
              <a:sym typeface="Roboto"/>
            </a:endParaRPr>
          </a:p>
        </p:txBody>
      </p:sp>
      <p:sp>
        <p:nvSpPr>
          <p:cNvPr id="907" name="Google Shape;907;p75"/>
          <p:cNvSpPr/>
          <p:nvPr/>
        </p:nvSpPr>
        <p:spPr>
          <a:xfrm>
            <a:off x="3786575" y="4207425"/>
            <a:ext cx="1621500" cy="2268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Anne’s personal branch</a:t>
            </a:r>
            <a:endParaRPr b="1" sz="1000">
              <a:solidFill>
                <a:srgbClr val="FFFFFF"/>
              </a:solidFill>
              <a:latin typeface="Roboto"/>
              <a:ea typeface="Roboto"/>
              <a:cs typeface="Roboto"/>
              <a:sym typeface="Roboto"/>
            </a:endParaRPr>
          </a:p>
        </p:txBody>
      </p:sp>
      <p:sp>
        <p:nvSpPr>
          <p:cNvPr id="908" name="Google Shape;908;p75"/>
          <p:cNvSpPr/>
          <p:nvPr/>
        </p:nvSpPr>
        <p:spPr>
          <a:xfrm>
            <a:off x="5655888" y="4207425"/>
            <a:ext cx="1621500" cy="226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Gil’s personal branch</a:t>
            </a:r>
            <a:endParaRPr b="1" sz="1000">
              <a:solidFill>
                <a:srgbClr val="FFFFFF"/>
              </a:solidFill>
              <a:latin typeface="Roboto"/>
              <a:ea typeface="Roboto"/>
              <a:cs typeface="Roboto"/>
              <a:sym typeface="Roboto"/>
            </a:endParaRPr>
          </a:p>
        </p:txBody>
      </p:sp>
      <p:sp>
        <p:nvSpPr>
          <p:cNvPr id="909" name="Google Shape;909;p75"/>
          <p:cNvSpPr/>
          <p:nvPr/>
        </p:nvSpPr>
        <p:spPr>
          <a:xfrm rot="2767103">
            <a:off x="5318104" y="2344311"/>
            <a:ext cx="967294" cy="227229"/>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5"/>
          <p:cNvSpPr/>
          <p:nvPr/>
        </p:nvSpPr>
        <p:spPr>
          <a:xfrm flipH="1" rot="-2767103">
            <a:off x="2909279" y="2344311"/>
            <a:ext cx="967294" cy="227229"/>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5"/>
          <p:cNvSpPr/>
          <p:nvPr/>
        </p:nvSpPr>
        <p:spPr>
          <a:xfrm rot="5406398">
            <a:off x="4113742" y="2344374"/>
            <a:ext cx="9672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5"/>
          <p:cNvSpPr/>
          <p:nvPr/>
        </p:nvSpPr>
        <p:spPr>
          <a:xfrm>
            <a:off x="3179800" y="1944275"/>
            <a:ext cx="27111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Personal</a:t>
            </a:r>
            <a:r>
              <a:rPr b="1" lang="en">
                <a:solidFill>
                  <a:srgbClr val="FFFFFF"/>
                </a:solidFill>
                <a:latin typeface="Roboto"/>
                <a:ea typeface="Roboto"/>
                <a:cs typeface="Roboto"/>
                <a:sym typeface="Roboto"/>
              </a:rPr>
              <a:t> branch</a:t>
            </a:r>
            <a:endParaRPr b="1">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Gitting Gud</a:t>
            </a:r>
            <a:endParaRPr/>
          </a:p>
          <a:p>
            <a:pPr indent="0" lvl="0" marL="0" rtl="0" algn="l">
              <a:spcBef>
                <a:spcPts val="0"/>
              </a:spcBef>
              <a:spcAft>
                <a:spcPts val="0"/>
              </a:spcAft>
              <a:buNone/>
            </a:pPr>
            <a:r>
              <a:t/>
            </a:r>
            <a:endParaRPr/>
          </a:p>
        </p:txBody>
      </p:sp>
      <p:pic>
        <p:nvPicPr>
          <p:cNvPr id="918" name="Google Shape;918;p76"/>
          <p:cNvPicPr preferRelativeResize="0"/>
          <p:nvPr/>
        </p:nvPicPr>
        <p:blipFill>
          <a:blip r:embed="rId3">
            <a:alphaModFix/>
          </a:blip>
          <a:stretch>
            <a:fillRect/>
          </a:stretch>
        </p:blipFill>
        <p:spPr>
          <a:xfrm>
            <a:off x="806675" y="1167613"/>
            <a:ext cx="7069137" cy="3622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Team Goes to Work</a:t>
            </a:r>
            <a:endParaRPr/>
          </a:p>
        </p:txBody>
      </p:sp>
      <p:pic>
        <p:nvPicPr>
          <p:cNvPr id="924" name="Google Shape;924;p77"/>
          <p:cNvPicPr preferRelativeResize="0"/>
          <p:nvPr/>
        </p:nvPicPr>
        <p:blipFill>
          <a:blip r:embed="rId3">
            <a:alphaModFix/>
          </a:blip>
          <a:stretch>
            <a:fillRect/>
          </a:stretch>
        </p:blipFill>
        <p:spPr>
          <a:xfrm>
            <a:off x="374300" y="819550"/>
            <a:ext cx="1263050" cy="1263050"/>
          </a:xfrm>
          <a:prstGeom prst="rect">
            <a:avLst/>
          </a:prstGeom>
          <a:noFill/>
          <a:ln>
            <a:noFill/>
          </a:ln>
          <a:effectLst>
            <a:outerShdw blurRad="57150" rotWithShape="0" algn="bl" dir="5400000" dist="19050">
              <a:srgbClr val="000000">
                <a:alpha val="50000"/>
              </a:srgbClr>
            </a:outerShdw>
          </a:effectLst>
        </p:spPr>
      </p:pic>
      <p:pic>
        <p:nvPicPr>
          <p:cNvPr id="925" name="Google Shape;925;p77"/>
          <p:cNvPicPr preferRelativeResize="0"/>
          <p:nvPr/>
        </p:nvPicPr>
        <p:blipFill rotWithShape="1">
          <a:blip r:embed="rId4">
            <a:alphaModFix/>
          </a:blip>
          <a:srcRect b="0" l="0" r="0" t="0"/>
          <a:stretch/>
        </p:blipFill>
        <p:spPr>
          <a:xfrm>
            <a:off x="374904" y="2610638"/>
            <a:ext cx="1263050" cy="1263050"/>
          </a:xfrm>
          <a:prstGeom prst="rect">
            <a:avLst/>
          </a:prstGeom>
          <a:noFill/>
          <a:ln>
            <a:noFill/>
          </a:ln>
          <a:effectLst>
            <a:outerShdw blurRad="57150" rotWithShape="0" algn="bl" dir="5400000" dist="19050">
              <a:srgbClr val="000000">
                <a:alpha val="50000"/>
              </a:srgbClr>
            </a:outerShdw>
          </a:effectLst>
        </p:spPr>
      </p:pic>
      <p:sp>
        <p:nvSpPr>
          <p:cNvPr id="926" name="Google Shape;926;p77"/>
          <p:cNvSpPr/>
          <p:nvPr/>
        </p:nvSpPr>
        <p:spPr>
          <a:xfrm>
            <a:off x="2267925" y="1697524"/>
            <a:ext cx="3776100" cy="1101000"/>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rgbClr val="000000"/>
              </a:buClr>
              <a:buSzPts val="1600"/>
              <a:buFont typeface="Calibri"/>
              <a:buNone/>
            </a:pPr>
            <a:r>
              <a:rPr i="0" lang="en" sz="1200" u="none" cap="none" strike="noStrike">
                <a:solidFill>
                  <a:srgbClr val="FFFFFF"/>
                </a:solidFill>
                <a:latin typeface="Inconsolata"/>
                <a:ea typeface="Inconsolata"/>
                <a:cs typeface="Inconsolata"/>
                <a:sym typeface="Inconsolata"/>
              </a:rPr>
              <a:t>&lt;ul&gt;</a:t>
            </a:r>
            <a:endParaRPr sz="1200">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600"/>
              <a:buFont typeface="Calibri"/>
              <a:buNone/>
            </a:pPr>
            <a:r>
              <a:rPr i="0" lang="en" sz="1200" u="none" cap="none" strike="noStrike">
                <a:solidFill>
                  <a:srgbClr val="FFFFFF"/>
                </a:solidFill>
                <a:latin typeface="Inconsolata"/>
                <a:ea typeface="Inconsolata"/>
                <a:cs typeface="Inconsolata"/>
                <a:sym typeface="Inconsolata"/>
              </a:rPr>
              <a:t>&lt;li&gt;On the Pulse of Morning&lt;/li&gt;</a:t>
            </a:r>
            <a:endParaRPr sz="1200">
              <a:solidFill>
                <a:srgbClr val="FFFFFF"/>
              </a:solidFill>
              <a:latin typeface="Inconsolata"/>
              <a:ea typeface="Inconsolata"/>
              <a:cs typeface="Inconsolata"/>
              <a:sym typeface="Inconsolata"/>
            </a:endParaRPr>
          </a:p>
          <a:p>
            <a:pPr indent="0" lvl="0" marL="457200" marR="0" rtl="0" algn="l">
              <a:lnSpc>
                <a:spcPct val="115000"/>
              </a:lnSpc>
              <a:spcBef>
                <a:spcPts val="0"/>
              </a:spcBef>
              <a:spcAft>
                <a:spcPts val="0"/>
              </a:spcAft>
              <a:buClr>
                <a:srgbClr val="000000"/>
              </a:buClr>
              <a:buSzPts val="1600"/>
              <a:buFont typeface="Calibri"/>
              <a:buNone/>
            </a:pPr>
            <a:r>
              <a:rPr i="0" lang="en" sz="1200" u="none" cap="none" strike="noStrike">
                <a:solidFill>
                  <a:srgbClr val="FFFFFF"/>
                </a:solidFill>
                <a:latin typeface="Inconsolata"/>
                <a:ea typeface="Inconsolata"/>
                <a:cs typeface="Inconsolata"/>
                <a:sym typeface="Inconsolata"/>
              </a:rPr>
              <a:t>&lt;li&gt;I Know Why the Caged Bird Sings&lt;/li&gt;</a:t>
            </a:r>
            <a:endParaRPr sz="1200">
              <a:solidFill>
                <a:srgbClr val="FFFFFF"/>
              </a:solidFill>
              <a:latin typeface="Inconsolata"/>
              <a:ea typeface="Inconsolata"/>
              <a:cs typeface="Inconsolata"/>
              <a:sym typeface="Inconsolata"/>
            </a:endParaRPr>
          </a:p>
          <a:p>
            <a:pPr indent="0" lvl="0" marL="457200" marR="0" rtl="0" algn="l">
              <a:lnSpc>
                <a:spcPct val="115000"/>
              </a:lnSpc>
              <a:spcBef>
                <a:spcPts val="0"/>
              </a:spcBef>
              <a:spcAft>
                <a:spcPts val="0"/>
              </a:spcAft>
              <a:buClr>
                <a:srgbClr val="000000"/>
              </a:buClr>
              <a:buSzPts val="1600"/>
              <a:buFont typeface="Calibri"/>
              <a:buNone/>
            </a:pPr>
            <a:r>
              <a:rPr i="0" lang="en" sz="1200" u="none" cap="none" strike="noStrike">
                <a:solidFill>
                  <a:srgbClr val="FFFFFF"/>
                </a:solidFill>
                <a:latin typeface="Inconsolata"/>
                <a:ea typeface="Inconsolata"/>
                <a:cs typeface="Inconsolata"/>
                <a:sym typeface="Inconsolata"/>
              </a:rPr>
              <a:t>&lt;li&gt;And Still I Rise&lt;/li&gt;</a:t>
            </a:r>
            <a:endParaRPr sz="1200">
              <a:solidFill>
                <a:srgbClr val="FFFFFF"/>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i="0" lang="en" sz="1200" u="none" cap="none" strike="noStrike">
                <a:solidFill>
                  <a:srgbClr val="FFFFFF"/>
                </a:solidFill>
                <a:latin typeface="Inconsolata"/>
                <a:ea typeface="Inconsolata"/>
                <a:cs typeface="Inconsolata"/>
                <a:sym typeface="Inconsolata"/>
              </a:rPr>
              <a:t>&lt;/ul&gt;</a:t>
            </a:r>
            <a:endParaRPr sz="1200">
              <a:solidFill>
                <a:srgbClr val="FFFFFF"/>
              </a:solidFill>
              <a:latin typeface="Inconsolata"/>
              <a:ea typeface="Inconsolata"/>
              <a:cs typeface="Inconsolata"/>
              <a:sym typeface="Inconsolata"/>
            </a:endParaRPr>
          </a:p>
        </p:txBody>
      </p:sp>
      <p:sp>
        <p:nvSpPr>
          <p:cNvPr id="927" name="Google Shape;927;p77"/>
          <p:cNvSpPr/>
          <p:nvPr/>
        </p:nvSpPr>
        <p:spPr>
          <a:xfrm>
            <a:off x="1927800" y="1286825"/>
            <a:ext cx="2148900" cy="339300"/>
          </a:xfrm>
          <a:prstGeom prst="roundRect">
            <a:avLst>
              <a:gd fmla="val 16667" name="adj"/>
            </a:avLst>
          </a:prstGeom>
          <a:solidFill>
            <a:srgbClr val="F7EF6A"/>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Maya Angelou’s version</a:t>
            </a:r>
            <a:endParaRPr b="1" sz="1100">
              <a:latin typeface="Roboto"/>
              <a:ea typeface="Roboto"/>
              <a:cs typeface="Roboto"/>
              <a:sym typeface="Roboto"/>
            </a:endParaRPr>
          </a:p>
        </p:txBody>
      </p:sp>
      <p:pic>
        <p:nvPicPr>
          <p:cNvPr id="928" name="Google Shape;928;p77"/>
          <p:cNvPicPr preferRelativeResize="0"/>
          <p:nvPr/>
        </p:nvPicPr>
        <p:blipFill>
          <a:blip r:embed="rId5">
            <a:alphaModFix/>
          </a:blip>
          <a:stretch>
            <a:fillRect/>
          </a:stretch>
        </p:blipFill>
        <p:spPr>
          <a:xfrm>
            <a:off x="1311500" y="928625"/>
            <a:ext cx="839900" cy="886974"/>
          </a:xfrm>
          <a:prstGeom prst="rect">
            <a:avLst/>
          </a:prstGeom>
          <a:noFill/>
          <a:ln>
            <a:noFill/>
          </a:ln>
          <a:effectLst>
            <a:outerShdw blurRad="57150" rotWithShape="0" algn="bl" dir="5400000" dist="19050">
              <a:srgbClr val="000000">
                <a:alpha val="50000"/>
              </a:srgbClr>
            </a:outerShdw>
          </a:effectLst>
        </p:spPr>
      </p:pic>
      <p:sp>
        <p:nvSpPr>
          <p:cNvPr id="929" name="Google Shape;929;p77"/>
          <p:cNvSpPr/>
          <p:nvPr/>
        </p:nvSpPr>
        <p:spPr>
          <a:xfrm>
            <a:off x="1927800" y="3156875"/>
            <a:ext cx="2149200" cy="328500"/>
          </a:xfrm>
          <a:prstGeom prst="roundRect">
            <a:avLst>
              <a:gd fmla="val 16667" name="adj"/>
            </a:avLst>
          </a:prstGeom>
          <a:solidFill>
            <a:srgbClr val="4FA786"/>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Gil Scott Heron’s version</a:t>
            </a:r>
            <a:endParaRPr b="1" sz="1100">
              <a:solidFill>
                <a:srgbClr val="FFFFFF"/>
              </a:solidFill>
              <a:latin typeface="Roboto"/>
              <a:ea typeface="Roboto"/>
              <a:cs typeface="Roboto"/>
              <a:sym typeface="Roboto"/>
            </a:endParaRPr>
          </a:p>
        </p:txBody>
      </p:sp>
      <p:pic>
        <p:nvPicPr>
          <p:cNvPr id="930" name="Google Shape;930;p77"/>
          <p:cNvPicPr preferRelativeResize="0"/>
          <p:nvPr/>
        </p:nvPicPr>
        <p:blipFill>
          <a:blip r:embed="rId5">
            <a:alphaModFix/>
          </a:blip>
          <a:stretch>
            <a:fillRect/>
          </a:stretch>
        </p:blipFill>
        <p:spPr>
          <a:xfrm>
            <a:off x="1311500" y="2798675"/>
            <a:ext cx="839900" cy="886974"/>
          </a:xfrm>
          <a:prstGeom prst="rect">
            <a:avLst/>
          </a:prstGeom>
          <a:noFill/>
          <a:ln>
            <a:noFill/>
          </a:ln>
          <a:effectLst>
            <a:outerShdw blurRad="57150" rotWithShape="0" algn="bl" dir="5400000" dist="19050">
              <a:srgbClr val="000000">
                <a:alpha val="50000"/>
              </a:srgbClr>
            </a:outerShdw>
          </a:effectLst>
        </p:spPr>
      </p:pic>
      <p:sp>
        <p:nvSpPr>
          <p:cNvPr id="931" name="Google Shape;931;p77"/>
          <p:cNvSpPr/>
          <p:nvPr/>
        </p:nvSpPr>
        <p:spPr>
          <a:xfrm>
            <a:off x="2267925" y="3568750"/>
            <a:ext cx="4261800" cy="1101000"/>
          </a:xfrm>
          <a:prstGeom prst="rect">
            <a:avLst/>
          </a:prstGeom>
          <a:solidFill>
            <a:srgbClr val="000000"/>
          </a:solidFill>
          <a:ln>
            <a:noFill/>
          </a:ln>
        </p:spPr>
        <p:txBody>
          <a:bodyPr anchorCtr="0" anchor="t" bIns="45700" lIns="45700" spcFirstLastPara="1" rIns="45700" wrap="square" tIns="45700">
            <a:noAutofit/>
          </a:bodyPr>
          <a:lstStyle/>
          <a:p>
            <a:pPr indent="0" lvl="0" marL="0" rtl="0" algn="l">
              <a:lnSpc>
                <a:spcPct val="115000"/>
              </a:lnSpc>
              <a:spcBef>
                <a:spcPts val="0"/>
              </a:spcBef>
              <a:spcAft>
                <a:spcPts val="0"/>
              </a:spcAft>
              <a:buClr>
                <a:schemeClr val="dk1"/>
              </a:buClr>
              <a:buSzPts val="1600"/>
              <a:buFont typeface="Calibri"/>
              <a:buNone/>
            </a:pPr>
            <a:r>
              <a:rPr lang="en" sz="1200">
                <a:solidFill>
                  <a:srgbClr val="FFFFFF"/>
                </a:solidFill>
                <a:latin typeface="Inconsolata"/>
                <a:ea typeface="Inconsolata"/>
                <a:cs typeface="Inconsolata"/>
                <a:sym typeface="Inconsolata"/>
              </a:rPr>
              <a:t>&lt;ul&gt;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Clr>
                <a:schemeClr val="dk1"/>
              </a:buClr>
              <a:buSzPts val="1600"/>
              <a:buFont typeface="Calibri"/>
              <a:buNone/>
            </a:pPr>
            <a:r>
              <a:rPr lang="en" sz="1200">
                <a:solidFill>
                  <a:srgbClr val="FFFFFF"/>
                </a:solidFill>
                <a:latin typeface="Inconsolata"/>
                <a:ea typeface="Inconsolata"/>
                <a:cs typeface="Inconsolata"/>
                <a:sym typeface="Inconsolata"/>
              </a:rPr>
              <a:t>&lt;li&gt;Free Will&lt;/li&gt;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Clr>
                <a:schemeClr val="dk1"/>
              </a:buClr>
              <a:buSzPts val="1600"/>
              <a:buFont typeface="Calibri"/>
              <a:buNone/>
            </a:pPr>
            <a:r>
              <a:rPr lang="en" sz="1200">
                <a:solidFill>
                  <a:srgbClr val="FFFFFF"/>
                </a:solidFill>
                <a:latin typeface="Inconsolata"/>
                <a:ea typeface="Inconsolata"/>
                <a:cs typeface="Inconsolata"/>
                <a:sym typeface="Inconsolata"/>
              </a:rPr>
              <a:t>&lt;li&gt;Pieces of a Man&lt;/li&gt;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Clr>
                <a:schemeClr val="dk1"/>
              </a:buClr>
              <a:buSzPts val="1600"/>
              <a:buFont typeface="Calibri"/>
              <a:buNone/>
            </a:pPr>
            <a:r>
              <a:rPr lang="en" sz="1200">
                <a:solidFill>
                  <a:srgbClr val="FFFFFF"/>
                </a:solidFill>
                <a:latin typeface="Inconsolata"/>
                <a:ea typeface="Inconsolata"/>
                <a:cs typeface="Inconsolata"/>
                <a:sym typeface="Inconsolata"/>
              </a:rPr>
              <a:t>&lt;li&gt;The Revolution Will Not Be Televised&lt;/li&gt;</a:t>
            </a:r>
            <a:endParaRPr sz="12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600"/>
              <a:buFont typeface="Calibri"/>
              <a:buNone/>
            </a:pPr>
            <a:r>
              <a:rPr lang="en" sz="1200">
                <a:solidFill>
                  <a:srgbClr val="FFFFFF"/>
                </a:solidFill>
                <a:latin typeface="Inconsolata"/>
                <a:ea typeface="Inconsolata"/>
                <a:cs typeface="Inconsolata"/>
                <a:sym typeface="Inconsolata"/>
              </a:rPr>
              <a:t>&lt;/ul&gt;</a:t>
            </a:r>
            <a:endParaRPr sz="1200">
              <a:solidFill>
                <a:srgbClr val="FFFFFF"/>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t/>
            </a:r>
            <a:endParaRPr sz="1200">
              <a:solidFill>
                <a:srgbClr val="FFFFFF"/>
              </a:solidFill>
              <a:latin typeface="Inconsolata"/>
              <a:ea typeface="Inconsolata"/>
              <a:cs typeface="Inconsolata"/>
              <a:sym typeface="Inconsolat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8"/>
          <p:cNvSpPr txBox="1"/>
          <p:nvPr>
            <p:ph idx="1" type="subTitle"/>
          </p:nvPr>
        </p:nvSpPr>
        <p:spPr>
          <a:xfrm>
            <a:off x="0" y="1316913"/>
            <a:ext cx="2220600" cy="295800"/>
          </a:xfrm>
          <a:prstGeom prst="rect">
            <a:avLst/>
          </a:prstGeom>
          <a:solidFill>
            <a:srgbClr val="F3F3F3"/>
          </a:solidFill>
        </p:spPr>
        <p:txBody>
          <a:bodyPr anchorCtr="0" anchor="ctr" bIns="0" lIns="457200" spcFirstLastPara="1" rIns="0" wrap="square" tIns="0">
            <a:noAutofit/>
          </a:bodyPr>
          <a:lstStyle/>
          <a:p>
            <a:pPr indent="0" lvl="0" marL="0" rtl="0" algn="l">
              <a:lnSpc>
                <a:spcPct val="100000"/>
              </a:lnSpc>
              <a:spcBef>
                <a:spcPts val="0"/>
              </a:spcBef>
              <a:spcAft>
                <a:spcPts val="0"/>
              </a:spcAft>
              <a:buNone/>
            </a:pPr>
            <a:r>
              <a:rPr b="1" lang="en" sz="1400"/>
              <a:t>No c</a:t>
            </a:r>
            <a:r>
              <a:rPr b="1" lang="en" sz="1400"/>
              <a:t>o</a:t>
            </a:r>
            <a:r>
              <a:rPr b="1" lang="en" sz="1400"/>
              <a:t>de conflicts</a:t>
            </a:r>
            <a:r>
              <a:rPr b="1" lang="en"/>
              <a:t> </a:t>
            </a:r>
            <a:endParaRPr b="1"/>
          </a:p>
        </p:txBody>
      </p:sp>
      <p:sp>
        <p:nvSpPr>
          <p:cNvPr id="937" name="Google Shape;937;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a:t>Maya Angelou pushes (uploads) her code changes into the main branch. </a:t>
            </a:r>
            <a:endParaRPr/>
          </a:p>
        </p:txBody>
      </p:sp>
      <p:sp>
        <p:nvSpPr>
          <p:cNvPr id="938" name="Google Shape;938;p78"/>
          <p:cNvSpPr/>
          <p:nvPr/>
        </p:nvSpPr>
        <p:spPr>
          <a:xfrm>
            <a:off x="2982400" y="3750925"/>
            <a:ext cx="2115900" cy="2958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Maya’s personal branch</a:t>
            </a:r>
            <a:endParaRPr b="1" sz="1200">
              <a:latin typeface="Roboto"/>
              <a:ea typeface="Roboto"/>
              <a:cs typeface="Roboto"/>
              <a:sym typeface="Roboto"/>
            </a:endParaRPr>
          </a:p>
        </p:txBody>
      </p:sp>
      <p:pic>
        <p:nvPicPr>
          <p:cNvPr id="939" name="Google Shape;939;p78"/>
          <p:cNvPicPr preferRelativeResize="0"/>
          <p:nvPr/>
        </p:nvPicPr>
        <p:blipFill>
          <a:blip r:embed="rId3">
            <a:alphaModFix/>
          </a:blip>
          <a:stretch>
            <a:fillRect/>
          </a:stretch>
        </p:blipFill>
        <p:spPr>
          <a:xfrm>
            <a:off x="1969188" y="964575"/>
            <a:ext cx="855625" cy="855625"/>
          </a:xfrm>
          <a:prstGeom prst="rect">
            <a:avLst/>
          </a:prstGeom>
          <a:noFill/>
          <a:ln>
            <a:noFill/>
          </a:ln>
        </p:spPr>
      </p:pic>
      <p:sp>
        <p:nvSpPr>
          <p:cNvPr id="940" name="Google Shape;940;p78"/>
          <p:cNvSpPr/>
          <p:nvPr/>
        </p:nvSpPr>
        <p:spPr>
          <a:xfrm>
            <a:off x="2982400" y="20072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main</a:t>
            </a:r>
            <a:r>
              <a:rPr b="1" lang="en">
                <a:solidFill>
                  <a:srgbClr val="FFFFFF"/>
                </a:solidFill>
                <a:latin typeface="Roboto"/>
                <a:ea typeface="Roboto"/>
                <a:cs typeface="Roboto"/>
                <a:sym typeface="Roboto"/>
              </a:rPr>
              <a:t> branch</a:t>
            </a:r>
            <a:endParaRPr b="1">
              <a:solidFill>
                <a:srgbClr val="FFFFFF"/>
              </a:solidFill>
              <a:latin typeface="Roboto"/>
              <a:ea typeface="Roboto"/>
              <a:cs typeface="Roboto"/>
              <a:sym typeface="Roboto"/>
            </a:endParaRPr>
          </a:p>
        </p:txBody>
      </p:sp>
      <p:pic>
        <p:nvPicPr>
          <p:cNvPr id="941" name="Google Shape;941;p78"/>
          <p:cNvPicPr preferRelativeResize="0"/>
          <p:nvPr/>
        </p:nvPicPr>
        <p:blipFill>
          <a:blip r:embed="rId4">
            <a:alphaModFix/>
          </a:blip>
          <a:stretch>
            <a:fillRect/>
          </a:stretch>
        </p:blipFill>
        <p:spPr>
          <a:xfrm>
            <a:off x="4809250" y="1719362"/>
            <a:ext cx="726675" cy="767400"/>
          </a:xfrm>
          <a:prstGeom prst="rect">
            <a:avLst/>
          </a:prstGeom>
          <a:noFill/>
          <a:ln>
            <a:noFill/>
          </a:ln>
          <a:effectLst>
            <a:outerShdw blurRad="57150" rotWithShape="0" algn="bl" dir="5400000" dist="19050">
              <a:srgbClr val="000000">
                <a:alpha val="50000"/>
              </a:srgbClr>
            </a:outerShdw>
          </a:effectLst>
        </p:spPr>
      </p:pic>
      <p:pic>
        <p:nvPicPr>
          <p:cNvPr id="942" name="Google Shape;942;p78"/>
          <p:cNvPicPr preferRelativeResize="0"/>
          <p:nvPr/>
        </p:nvPicPr>
        <p:blipFill>
          <a:blip r:embed="rId5">
            <a:alphaModFix/>
          </a:blip>
          <a:stretch>
            <a:fillRect/>
          </a:stretch>
        </p:blipFill>
        <p:spPr>
          <a:xfrm>
            <a:off x="1812115" y="3269425"/>
            <a:ext cx="1299225" cy="1299225"/>
          </a:xfrm>
          <a:prstGeom prst="rect">
            <a:avLst/>
          </a:prstGeom>
          <a:noFill/>
          <a:ln>
            <a:noFill/>
          </a:ln>
          <a:effectLst>
            <a:outerShdw blurRad="57150" rotWithShape="0" algn="bl" dir="5400000" dist="19050">
              <a:srgbClr val="000000">
                <a:alpha val="50000"/>
              </a:srgbClr>
            </a:outerShdw>
          </a:effectLst>
        </p:spPr>
      </p:pic>
      <p:sp>
        <p:nvSpPr>
          <p:cNvPr id="943" name="Google Shape;943;p78"/>
          <p:cNvSpPr/>
          <p:nvPr/>
        </p:nvSpPr>
        <p:spPr>
          <a:xfrm flipH="1" rot="5393602">
            <a:off x="4774042" y="2972674"/>
            <a:ext cx="9672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4" name="Google Shape;944;p78"/>
          <p:cNvPicPr preferRelativeResize="0"/>
          <p:nvPr/>
        </p:nvPicPr>
        <p:blipFill>
          <a:blip r:embed="rId4">
            <a:alphaModFix/>
          </a:blip>
          <a:stretch>
            <a:fillRect/>
          </a:stretch>
        </p:blipFill>
        <p:spPr>
          <a:xfrm>
            <a:off x="4809250" y="3447137"/>
            <a:ext cx="726675" cy="767400"/>
          </a:xfrm>
          <a:prstGeom prst="rect">
            <a:avLst/>
          </a:prstGeom>
          <a:noFill/>
          <a:ln>
            <a:noFill/>
          </a:ln>
          <a:effectLst>
            <a:outerShdw blurRad="57150" rotWithShape="0" algn="bl" dir="5400000" dist="19050">
              <a:srgbClr val="000000">
                <a:alpha val="50000"/>
              </a:srgbClr>
            </a:outerShdw>
          </a:effectLst>
        </p:spPr>
      </p:pic>
      <p:sp>
        <p:nvSpPr>
          <p:cNvPr id="945" name="Google Shape;945;p78"/>
          <p:cNvSpPr/>
          <p:nvPr/>
        </p:nvSpPr>
        <p:spPr>
          <a:xfrm>
            <a:off x="5419100" y="1524400"/>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Roboto"/>
                <a:ea typeface="Roboto"/>
                <a:cs typeface="Roboto"/>
                <a:sym typeface="Roboto"/>
              </a:rPr>
              <a:t>1</a:t>
            </a:r>
            <a:endParaRPr/>
          </a:p>
        </p:txBody>
      </p:sp>
      <p:sp>
        <p:nvSpPr>
          <p:cNvPr id="946" name="Google Shape;946;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Maya Angelou Pushes Up Her Branch First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79"/>
          <p:cNvPicPr preferRelativeResize="0"/>
          <p:nvPr/>
        </p:nvPicPr>
        <p:blipFill>
          <a:blip r:embed="rId3">
            <a:alphaModFix/>
          </a:blip>
          <a:stretch>
            <a:fillRect/>
          </a:stretch>
        </p:blipFill>
        <p:spPr>
          <a:xfrm>
            <a:off x="3877225" y="1320300"/>
            <a:ext cx="1149174" cy="1149174"/>
          </a:xfrm>
          <a:prstGeom prst="rect">
            <a:avLst/>
          </a:prstGeom>
          <a:noFill/>
          <a:ln>
            <a:noFill/>
          </a:ln>
        </p:spPr>
      </p:pic>
      <p:sp>
        <p:nvSpPr>
          <p:cNvPr id="952" name="Google Shape;952;p79"/>
          <p:cNvSpPr txBox="1"/>
          <p:nvPr>
            <p:ph type="title"/>
          </p:nvPr>
        </p:nvSpPr>
        <p:spPr>
          <a:xfrm>
            <a:off x="237100" y="2469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Roboto"/>
                <a:ea typeface="Roboto"/>
                <a:cs typeface="Roboto"/>
                <a:sym typeface="Roboto"/>
              </a:rPr>
              <a:t>Rule of thumb:</a:t>
            </a:r>
            <a:r>
              <a:rPr lang="en" sz="3000">
                <a:latin typeface="Roboto Light"/>
                <a:ea typeface="Roboto Light"/>
                <a:cs typeface="Roboto Light"/>
                <a:sym typeface="Roboto Light"/>
              </a:rPr>
              <a:t> Pull first, and then push </a:t>
            </a:r>
            <a:br>
              <a:rPr lang="en" sz="3000">
                <a:latin typeface="Roboto Light"/>
                <a:ea typeface="Roboto Light"/>
                <a:cs typeface="Roboto Light"/>
                <a:sym typeface="Roboto Light"/>
              </a:rPr>
            </a:br>
            <a:r>
              <a:rPr lang="en" sz="3000">
                <a:latin typeface="Roboto Light"/>
                <a:ea typeface="Roboto Light"/>
                <a:cs typeface="Roboto Light"/>
                <a:sym typeface="Roboto Light"/>
              </a:rPr>
              <a:t>your changes.</a:t>
            </a:r>
            <a:endParaRPr sz="3000">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0"/>
          <p:cNvSpPr/>
          <p:nvPr/>
        </p:nvSpPr>
        <p:spPr>
          <a:xfrm rot="5406398">
            <a:off x="4821042" y="2673049"/>
            <a:ext cx="9672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Gil Scott Heron’s Edits Are Ready</a:t>
            </a:r>
            <a:endParaRPr>
              <a:solidFill>
                <a:schemeClr val="dk1"/>
              </a:solidFill>
            </a:endParaRPr>
          </a:p>
          <a:p>
            <a:pPr indent="0" lvl="0" marL="0" rtl="0" algn="l">
              <a:spcBef>
                <a:spcPts val="0"/>
              </a:spcBef>
              <a:spcAft>
                <a:spcPts val="0"/>
              </a:spcAft>
              <a:buNone/>
            </a:pPr>
            <a:r>
              <a:t/>
            </a:r>
            <a:endParaRPr b="1">
              <a:solidFill>
                <a:schemeClr val="dk1"/>
              </a:solidFill>
              <a:latin typeface="Arial"/>
              <a:ea typeface="Arial"/>
              <a:cs typeface="Arial"/>
              <a:sym typeface="Arial"/>
            </a:endParaRPr>
          </a:p>
        </p:txBody>
      </p:sp>
      <p:sp>
        <p:nvSpPr>
          <p:cNvPr id="959" name="Google Shape;959;p80"/>
          <p:cNvSpPr txBox="1"/>
          <p:nvPr>
            <p:ph idx="1" type="subTitle"/>
          </p:nvPr>
        </p:nvSpPr>
        <p:spPr>
          <a:xfrm>
            <a:off x="0" y="837675"/>
            <a:ext cx="9144000" cy="364800"/>
          </a:xfrm>
          <a:prstGeom prst="rect">
            <a:avLst/>
          </a:prstGeom>
        </p:spPr>
        <p:txBody>
          <a:bodyPr anchorCtr="0" anchor="t" bIns="91425" lIns="914400"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rPr>
              <a:t>Rule: </a:t>
            </a:r>
            <a:r>
              <a:rPr lang="en">
                <a:solidFill>
                  <a:schemeClr val="dk1"/>
                </a:solidFill>
              </a:rPr>
              <a:t>Pull first, and then push your changes. </a:t>
            </a:r>
            <a:endParaRPr>
              <a:solidFill>
                <a:schemeClr val="dk1"/>
              </a:solidFill>
            </a:endParaRPr>
          </a:p>
          <a:p>
            <a:pPr indent="0" lvl="0" marL="0" rtl="0" algn="l">
              <a:lnSpc>
                <a:spcPct val="150000"/>
              </a:lnSpc>
              <a:spcBef>
                <a:spcPts val="0"/>
              </a:spcBef>
              <a:spcAft>
                <a:spcPts val="0"/>
              </a:spcAft>
              <a:buNone/>
            </a:pPr>
            <a:r>
              <a:t/>
            </a:r>
            <a:endParaRPr/>
          </a:p>
        </p:txBody>
      </p:sp>
      <p:pic>
        <p:nvPicPr>
          <p:cNvPr id="960" name="Google Shape;960;p80"/>
          <p:cNvPicPr preferRelativeResize="0"/>
          <p:nvPr/>
        </p:nvPicPr>
        <p:blipFill>
          <a:blip r:embed="rId3">
            <a:alphaModFix/>
          </a:blip>
          <a:stretch>
            <a:fillRect/>
          </a:stretch>
        </p:blipFill>
        <p:spPr>
          <a:xfrm>
            <a:off x="309375" y="790500"/>
            <a:ext cx="533700" cy="533700"/>
          </a:xfrm>
          <a:prstGeom prst="rect">
            <a:avLst/>
          </a:prstGeom>
          <a:noFill/>
          <a:ln>
            <a:noFill/>
          </a:ln>
        </p:spPr>
      </p:pic>
      <p:sp>
        <p:nvSpPr>
          <p:cNvPr id="961" name="Google Shape;961;p80"/>
          <p:cNvSpPr/>
          <p:nvPr/>
        </p:nvSpPr>
        <p:spPr>
          <a:xfrm>
            <a:off x="2982400" y="3750925"/>
            <a:ext cx="2115900" cy="295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Gil</a:t>
            </a:r>
            <a:r>
              <a:rPr b="1" lang="en" sz="1200">
                <a:solidFill>
                  <a:srgbClr val="FFFFFF"/>
                </a:solidFill>
                <a:latin typeface="Roboto"/>
                <a:ea typeface="Roboto"/>
                <a:cs typeface="Roboto"/>
                <a:sym typeface="Roboto"/>
              </a:rPr>
              <a:t>’s personal branch</a:t>
            </a:r>
            <a:endParaRPr b="1" sz="1200">
              <a:solidFill>
                <a:srgbClr val="FFFFFF"/>
              </a:solidFill>
              <a:latin typeface="Roboto"/>
              <a:ea typeface="Roboto"/>
              <a:cs typeface="Roboto"/>
              <a:sym typeface="Roboto"/>
            </a:endParaRPr>
          </a:p>
        </p:txBody>
      </p:sp>
      <p:sp>
        <p:nvSpPr>
          <p:cNvPr id="962" name="Google Shape;962;p80"/>
          <p:cNvSpPr/>
          <p:nvPr/>
        </p:nvSpPr>
        <p:spPr>
          <a:xfrm>
            <a:off x="2982400" y="20072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main</a:t>
            </a:r>
            <a:r>
              <a:rPr b="1" lang="en">
                <a:solidFill>
                  <a:srgbClr val="FFFFFF"/>
                </a:solidFill>
                <a:latin typeface="Roboto"/>
                <a:ea typeface="Roboto"/>
                <a:cs typeface="Roboto"/>
                <a:sym typeface="Roboto"/>
              </a:rPr>
              <a:t> branch</a:t>
            </a:r>
            <a:endParaRPr b="1">
              <a:solidFill>
                <a:srgbClr val="FFFFFF"/>
              </a:solidFill>
              <a:latin typeface="Roboto"/>
              <a:ea typeface="Roboto"/>
              <a:cs typeface="Roboto"/>
              <a:sym typeface="Roboto"/>
            </a:endParaRPr>
          </a:p>
        </p:txBody>
      </p:sp>
      <p:pic>
        <p:nvPicPr>
          <p:cNvPr id="963" name="Google Shape;963;p80"/>
          <p:cNvPicPr preferRelativeResize="0"/>
          <p:nvPr/>
        </p:nvPicPr>
        <p:blipFill>
          <a:blip r:embed="rId4">
            <a:alphaModFix/>
          </a:blip>
          <a:stretch>
            <a:fillRect/>
          </a:stretch>
        </p:blipFill>
        <p:spPr>
          <a:xfrm>
            <a:off x="4809250" y="1719362"/>
            <a:ext cx="726675" cy="767400"/>
          </a:xfrm>
          <a:prstGeom prst="rect">
            <a:avLst/>
          </a:prstGeom>
          <a:noFill/>
          <a:ln>
            <a:noFill/>
          </a:ln>
          <a:effectLst>
            <a:outerShdw blurRad="57150" rotWithShape="0" algn="bl" dir="5400000" dist="19050">
              <a:srgbClr val="000000">
                <a:alpha val="50000"/>
              </a:srgbClr>
            </a:outerShdw>
          </a:effectLst>
        </p:spPr>
      </p:pic>
      <p:pic>
        <p:nvPicPr>
          <p:cNvPr id="964" name="Google Shape;964;p80"/>
          <p:cNvPicPr preferRelativeResize="0"/>
          <p:nvPr/>
        </p:nvPicPr>
        <p:blipFill>
          <a:blip r:embed="rId4">
            <a:alphaModFix/>
          </a:blip>
          <a:stretch>
            <a:fillRect/>
          </a:stretch>
        </p:blipFill>
        <p:spPr>
          <a:xfrm>
            <a:off x="4809250" y="3447137"/>
            <a:ext cx="726675" cy="767400"/>
          </a:xfrm>
          <a:prstGeom prst="rect">
            <a:avLst/>
          </a:prstGeom>
          <a:noFill/>
          <a:ln>
            <a:noFill/>
          </a:ln>
          <a:effectLst>
            <a:outerShdw blurRad="57150" rotWithShape="0" algn="bl" dir="5400000" dist="19050">
              <a:srgbClr val="000000">
                <a:alpha val="50000"/>
              </a:srgbClr>
            </a:outerShdw>
          </a:effectLst>
        </p:spPr>
      </p:pic>
      <p:sp>
        <p:nvSpPr>
          <p:cNvPr id="965" name="Google Shape;965;p80"/>
          <p:cNvSpPr/>
          <p:nvPr/>
        </p:nvSpPr>
        <p:spPr>
          <a:xfrm>
            <a:off x="5419100" y="1524400"/>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1</a:t>
            </a:r>
            <a:endParaRPr/>
          </a:p>
        </p:txBody>
      </p:sp>
      <p:pic>
        <p:nvPicPr>
          <p:cNvPr id="966" name="Google Shape;966;p80"/>
          <p:cNvPicPr preferRelativeResize="0"/>
          <p:nvPr/>
        </p:nvPicPr>
        <p:blipFill rotWithShape="1">
          <a:blip r:embed="rId5">
            <a:alphaModFix/>
          </a:blip>
          <a:srcRect b="0" l="0" r="0" t="0"/>
          <a:stretch/>
        </p:blipFill>
        <p:spPr>
          <a:xfrm>
            <a:off x="1897040" y="3181213"/>
            <a:ext cx="1299225" cy="12992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Gil’s Branch Conflicts with the Main Branch</a:t>
            </a:r>
            <a:endParaRPr b="1">
              <a:solidFill>
                <a:schemeClr val="dk1"/>
              </a:solidFill>
              <a:latin typeface="Arial"/>
              <a:ea typeface="Arial"/>
              <a:cs typeface="Arial"/>
              <a:sym typeface="Arial"/>
            </a:endParaRPr>
          </a:p>
        </p:txBody>
      </p:sp>
      <p:pic>
        <p:nvPicPr>
          <p:cNvPr id="972" name="Google Shape;972;p81"/>
          <p:cNvPicPr preferRelativeResize="0"/>
          <p:nvPr/>
        </p:nvPicPr>
        <p:blipFill rotWithShape="1">
          <a:blip r:embed="rId3">
            <a:alphaModFix/>
          </a:blip>
          <a:srcRect b="0" l="0" r="0" t="0"/>
          <a:stretch/>
        </p:blipFill>
        <p:spPr>
          <a:xfrm>
            <a:off x="273338" y="673637"/>
            <a:ext cx="855625" cy="855625"/>
          </a:xfrm>
          <a:prstGeom prst="rect">
            <a:avLst/>
          </a:prstGeom>
          <a:noFill/>
          <a:ln>
            <a:noFill/>
          </a:ln>
        </p:spPr>
      </p:pic>
      <p:sp>
        <p:nvSpPr>
          <p:cNvPr id="973" name="Google Shape;973;p81"/>
          <p:cNvSpPr/>
          <p:nvPr/>
        </p:nvSpPr>
        <p:spPr>
          <a:xfrm>
            <a:off x="1028175" y="755125"/>
            <a:ext cx="3964500" cy="29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FF0000"/>
              </a:buClr>
              <a:buSzPts val="1800"/>
              <a:buFont typeface="Calibri"/>
              <a:buNone/>
            </a:pPr>
            <a:r>
              <a:rPr b="1" lang="en" sz="1200">
                <a:latin typeface="Roboto"/>
                <a:ea typeface="Roboto"/>
                <a:cs typeface="Roboto"/>
                <a:sym typeface="Roboto"/>
              </a:rPr>
              <a:t>Gi</a:t>
            </a:r>
            <a:r>
              <a:rPr b="1" lang="en" sz="1200">
                <a:latin typeface="Roboto"/>
                <a:ea typeface="Roboto"/>
                <a:cs typeface="Roboto"/>
                <a:sym typeface="Roboto"/>
              </a:rPr>
              <a:t>t</a:t>
            </a:r>
            <a:r>
              <a:rPr b="1" lang="en" sz="1200">
                <a:latin typeface="Roboto"/>
                <a:ea typeface="Roboto"/>
                <a:cs typeface="Roboto"/>
                <a:sym typeface="Roboto"/>
              </a:rPr>
              <a:t> identifies a conflict.</a:t>
            </a:r>
            <a:endParaRPr b="1" sz="1200">
              <a:latin typeface="Roboto"/>
              <a:ea typeface="Roboto"/>
              <a:cs typeface="Roboto"/>
              <a:sym typeface="Roboto"/>
            </a:endParaRPr>
          </a:p>
          <a:p>
            <a:pPr indent="0" lvl="0" marL="0" marR="0" rtl="0" algn="l">
              <a:lnSpc>
                <a:spcPct val="115000"/>
              </a:lnSpc>
              <a:spcBef>
                <a:spcPts val="0"/>
              </a:spcBef>
              <a:spcAft>
                <a:spcPts val="0"/>
              </a:spcAft>
              <a:buClr>
                <a:srgbClr val="FF0000"/>
              </a:buClr>
              <a:buSzPts val="1800"/>
              <a:buFont typeface="Calibri"/>
              <a:buNone/>
            </a:pPr>
            <a:r>
              <a:rPr b="1" lang="en" sz="1200">
                <a:latin typeface="Calibri"/>
                <a:ea typeface="Calibri"/>
                <a:cs typeface="Calibri"/>
                <a:sym typeface="Calibri"/>
              </a:rPr>
              <a:t> </a:t>
            </a:r>
            <a:endParaRPr sz="1200">
              <a:solidFill>
                <a:srgbClr val="FF2600"/>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FF0000"/>
              </a:buClr>
              <a:buSzPts val="1800"/>
              <a:buFont typeface="Calibri"/>
              <a:buNone/>
            </a:pPr>
            <a:r>
              <a:t/>
            </a:r>
            <a:endParaRPr b="1" sz="1200">
              <a:solidFill>
                <a:srgbClr val="FF2600"/>
              </a:solidFill>
              <a:latin typeface="Inconsolata"/>
              <a:ea typeface="Inconsolata"/>
              <a:cs typeface="Inconsolata"/>
              <a:sym typeface="Inconsolata"/>
            </a:endParaRPr>
          </a:p>
        </p:txBody>
      </p:sp>
      <p:sp>
        <p:nvSpPr>
          <p:cNvPr id="974" name="Google Shape;974;p81"/>
          <p:cNvSpPr/>
          <p:nvPr/>
        </p:nvSpPr>
        <p:spPr>
          <a:xfrm rot="5406398">
            <a:off x="7259442" y="2825449"/>
            <a:ext cx="9672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1"/>
          <p:cNvSpPr/>
          <p:nvPr/>
        </p:nvSpPr>
        <p:spPr>
          <a:xfrm>
            <a:off x="5725600" y="3903325"/>
            <a:ext cx="2115900" cy="295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Gil’s personal branch</a:t>
            </a:r>
            <a:endParaRPr b="1" sz="1200">
              <a:solidFill>
                <a:srgbClr val="FFFFFF"/>
              </a:solidFill>
              <a:latin typeface="Roboto"/>
              <a:ea typeface="Roboto"/>
              <a:cs typeface="Roboto"/>
              <a:sym typeface="Roboto"/>
            </a:endParaRPr>
          </a:p>
        </p:txBody>
      </p:sp>
      <p:sp>
        <p:nvSpPr>
          <p:cNvPr id="976" name="Google Shape;976;p81"/>
          <p:cNvSpPr/>
          <p:nvPr/>
        </p:nvSpPr>
        <p:spPr>
          <a:xfrm>
            <a:off x="5420800" y="21596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main</a:t>
            </a:r>
            <a:r>
              <a:rPr b="1" lang="en">
                <a:solidFill>
                  <a:srgbClr val="FFFFFF"/>
                </a:solidFill>
                <a:latin typeface="Roboto"/>
                <a:ea typeface="Roboto"/>
                <a:cs typeface="Roboto"/>
                <a:sym typeface="Roboto"/>
              </a:rPr>
              <a:t> branch</a:t>
            </a:r>
            <a:endParaRPr b="1">
              <a:solidFill>
                <a:srgbClr val="FFFFFF"/>
              </a:solidFill>
              <a:latin typeface="Roboto"/>
              <a:ea typeface="Roboto"/>
              <a:cs typeface="Roboto"/>
              <a:sym typeface="Roboto"/>
            </a:endParaRPr>
          </a:p>
        </p:txBody>
      </p:sp>
      <p:pic>
        <p:nvPicPr>
          <p:cNvPr id="977" name="Google Shape;977;p81"/>
          <p:cNvPicPr preferRelativeResize="0"/>
          <p:nvPr/>
        </p:nvPicPr>
        <p:blipFill>
          <a:blip r:embed="rId4">
            <a:alphaModFix/>
          </a:blip>
          <a:stretch>
            <a:fillRect/>
          </a:stretch>
        </p:blipFill>
        <p:spPr>
          <a:xfrm>
            <a:off x="7247650" y="1871762"/>
            <a:ext cx="726675" cy="767400"/>
          </a:xfrm>
          <a:prstGeom prst="rect">
            <a:avLst/>
          </a:prstGeom>
          <a:noFill/>
          <a:ln>
            <a:noFill/>
          </a:ln>
          <a:effectLst>
            <a:outerShdw blurRad="57150" rotWithShape="0" algn="bl" dir="5400000" dist="19050">
              <a:srgbClr val="000000">
                <a:alpha val="50000"/>
              </a:srgbClr>
            </a:outerShdw>
          </a:effectLst>
        </p:spPr>
      </p:pic>
      <p:pic>
        <p:nvPicPr>
          <p:cNvPr id="978" name="Google Shape;978;p81"/>
          <p:cNvPicPr preferRelativeResize="0"/>
          <p:nvPr/>
        </p:nvPicPr>
        <p:blipFill>
          <a:blip r:embed="rId4">
            <a:alphaModFix/>
          </a:blip>
          <a:stretch>
            <a:fillRect/>
          </a:stretch>
        </p:blipFill>
        <p:spPr>
          <a:xfrm>
            <a:off x="7552450" y="3751937"/>
            <a:ext cx="726675" cy="767400"/>
          </a:xfrm>
          <a:prstGeom prst="rect">
            <a:avLst/>
          </a:prstGeom>
          <a:noFill/>
          <a:ln>
            <a:noFill/>
          </a:ln>
          <a:effectLst>
            <a:outerShdw blurRad="57150" rotWithShape="0" algn="bl" dir="5400000" dist="19050">
              <a:srgbClr val="000000">
                <a:alpha val="50000"/>
              </a:srgbClr>
            </a:outerShdw>
          </a:effectLst>
        </p:spPr>
      </p:pic>
      <p:sp>
        <p:nvSpPr>
          <p:cNvPr id="979" name="Google Shape;979;p81"/>
          <p:cNvSpPr/>
          <p:nvPr/>
        </p:nvSpPr>
        <p:spPr>
          <a:xfrm>
            <a:off x="7857500" y="1676800"/>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1</a:t>
            </a:r>
            <a:endParaRPr/>
          </a:p>
        </p:txBody>
      </p:sp>
      <p:pic>
        <p:nvPicPr>
          <p:cNvPr id="980" name="Google Shape;980;p81"/>
          <p:cNvPicPr preferRelativeResize="0"/>
          <p:nvPr/>
        </p:nvPicPr>
        <p:blipFill rotWithShape="1">
          <a:blip r:embed="rId5">
            <a:alphaModFix/>
          </a:blip>
          <a:srcRect b="0" l="0" r="0" t="0"/>
          <a:stretch/>
        </p:blipFill>
        <p:spPr>
          <a:xfrm>
            <a:off x="4640240" y="3486013"/>
            <a:ext cx="1299225" cy="1299224"/>
          </a:xfrm>
          <a:prstGeom prst="rect">
            <a:avLst/>
          </a:prstGeom>
          <a:noFill/>
          <a:ln>
            <a:noFill/>
          </a:ln>
          <a:effectLst>
            <a:outerShdw blurRad="57150" rotWithShape="0" algn="bl" dir="5400000" dist="19050">
              <a:srgbClr val="000000">
                <a:alpha val="50000"/>
              </a:srgbClr>
            </a:outerShdw>
          </a:effectLst>
        </p:spPr>
      </p:pic>
      <p:sp>
        <p:nvSpPr>
          <p:cNvPr id="981" name="Google Shape;981;p81"/>
          <p:cNvSpPr txBox="1"/>
          <p:nvPr/>
        </p:nvSpPr>
        <p:spPr>
          <a:xfrm>
            <a:off x="290775" y="1649550"/>
            <a:ext cx="4072200" cy="2480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&lt;ul&gt;</a:t>
            </a:r>
            <a:endParaRPr sz="12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&lt;&lt;&lt;&lt;&lt;&lt;&lt;&lt;&lt;&lt; HEAD</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Clr>
                <a:schemeClr val="dk1"/>
              </a:buClr>
              <a:buSzPts val="1100"/>
              <a:buFont typeface="Arial"/>
              <a:buNone/>
            </a:pPr>
            <a:r>
              <a:rPr lang="en" sz="1200">
                <a:solidFill>
                  <a:srgbClr val="FFFFFF"/>
                </a:solidFill>
                <a:latin typeface="Inconsolata"/>
                <a:ea typeface="Inconsolata"/>
                <a:cs typeface="Inconsolata"/>
                <a:sym typeface="Inconsolata"/>
              </a:rPr>
              <a:t>&lt;li&gt;Free Will&lt;/li&gt;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Clr>
                <a:schemeClr val="dk1"/>
              </a:buClr>
              <a:buSzPts val="1100"/>
              <a:buFont typeface="Arial"/>
              <a:buNone/>
            </a:pPr>
            <a:r>
              <a:rPr lang="en" sz="1200">
                <a:solidFill>
                  <a:srgbClr val="FFFFFF"/>
                </a:solidFill>
                <a:latin typeface="Inconsolata"/>
                <a:ea typeface="Inconsolata"/>
                <a:cs typeface="Inconsolata"/>
                <a:sym typeface="Inconsolata"/>
              </a:rPr>
              <a:t>&lt;li&gt;Pieces of a Man&lt;/li&gt;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&lt;li&gt;The Revolution Will Not Be Televised&lt;/li&gt;</a:t>
            </a:r>
            <a:endParaRPr sz="12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&lt;li&gt;On the Pulse of Morning&lt;/li&gt;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&lt;li&gt;I Know Why the Caged Bird Sings&lt;/li&gt;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&lt;li&gt;And Still I Rise&lt;/</a:t>
            </a:r>
            <a:r>
              <a:rPr lang="en" sz="1200">
                <a:solidFill>
                  <a:srgbClr val="FFFFFF"/>
                </a:solidFill>
                <a:latin typeface="Inconsolata"/>
                <a:ea typeface="Inconsolata"/>
                <a:cs typeface="Inconsolata"/>
                <a:sym typeface="Inconsolata"/>
              </a:rPr>
              <a:t>li</a:t>
            </a:r>
            <a:r>
              <a:rPr lang="en" sz="1200">
                <a:solidFill>
                  <a:srgbClr val="FFFFFF"/>
                </a:solidFill>
                <a:latin typeface="Inconsolata"/>
                <a:ea typeface="Inconsolata"/>
                <a:cs typeface="Inconsolata"/>
                <a:sym typeface="Inconsolata"/>
              </a:rPr>
              <a:t>&gt;</a:t>
            </a:r>
            <a:endParaRPr sz="12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&gt;&gt;&gt;&gt;&gt;&gt;&gt;&gt;&gt;&gt; main</a:t>
            </a:r>
            <a:endParaRPr sz="12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Inconsolata"/>
                <a:ea typeface="Inconsolata"/>
                <a:cs typeface="Inconsolata"/>
                <a:sym typeface="Inconsolata"/>
              </a:rPr>
              <a:t>&lt;/ul&gt; </a:t>
            </a:r>
            <a:endParaRPr sz="1200">
              <a:solidFill>
                <a:srgbClr val="FFFFFF"/>
              </a:solidFill>
              <a:latin typeface="Inconsolata"/>
              <a:ea typeface="Inconsolata"/>
              <a:cs typeface="Inconsolata"/>
              <a:sym typeface="Inconsolat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Gil Resolves the Conflicts</a:t>
            </a:r>
            <a:endParaRPr b="1">
              <a:solidFill>
                <a:schemeClr val="dk1"/>
              </a:solidFill>
              <a:latin typeface="Arial"/>
              <a:ea typeface="Arial"/>
              <a:cs typeface="Arial"/>
              <a:sym typeface="Arial"/>
            </a:endParaRPr>
          </a:p>
        </p:txBody>
      </p:sp>
      <p:sp>
        <p:nvSpPr>
          <p:cNvPr id="987" name="Google Shape;987;p82"/>
          <p:cNvSpPr/>
          <p:nvPr/>
        </p:nvSpPr>
        <p:spPr>
          <a:xfrm>
            <a:off x="5725600" y="2988925"/>
            <a:ext cx="2115900" cy="295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Gil’s personal branch</a:t>
            </a:r>
            <a:endParaRPr b="1" sz="1200">
              <a:solidFill>
                <a:srgbClr val="FFFFFF"/>
              </a:solidFill>
              <a:latin typeface="Roboto"/>
              <a:ea typeface="Roboto"/>
              <a:cs typeface="Roboto"/>
              <a:sym typeface="Roboto"/>
            </a:endParaRPr>
          </a:p>
        </p:txBody>
      </p:sp>
      <p:pic>
        <p:nvPicPr>
          <p:cNvPr id="988" name="Google Shape;988;p82"/>
          <p:cNvPicPr preferRelativeResize="0"/>
          <p:nvPr/>
        </p:nvPicPr>
        <p:blipFill>
          <a:blip r:embed="rId3">
            <a:alphaModFix/>
          </a:blip>
          <a:stretch>
            <a:fillRect/>
          </a:stretch>
        </p:blipFill>
        <p:spPr>
          <a:xfrm>
            <a:off x="7552450" y="2837537"/>
            <a:ext cx="726675" cy="767400"/>
          </a:xfrm>
          <a:prstGeom prst="rect">
            <a:avLst/>
          </a:prstGeom>
          <a:noFill/>
          <a:ln>
            <a:noFill/>
          </a:ln>
          <a:effectLst>
            <a:outerShdw blurRad="57150" rotWithShape="0" algn="bl" dir="5400000" dist="19050">
              <a:srgbClr val="000000">
                <a:alpha val="50000"/>
              </a:srgbClr>
            </a:outerShdw>
          </a:effectLst>
        </p:spPr>
      </p:pic>
      <p:pic>
        <p:nvPicPr>
          <p:cNvPr id="989" name="Google Shape;989;p82"/>
          <p:cNvPicPr preferRelativeResize="0"/>
          <p:nvPr/>
        </p:nvPicPr>
        <p:blipFill rotWithShape="1">
          <a:blip r:embed="rId4">
            <a:alphaModFix/>
          </a:blip>
          <a:srcRect b="0" l="0" r="0" t="0"/>
          <a:stretch/>
        </p:blipFill>
        <p:spPr>
          <a:xfrm>
            <a:off x="4640240" y="2571613"/>
            <a:ext cx="1299225" cy="1299224"/>
          </a:xfrm>
          <a:prstGeom prst="rect">
            <a:avLst/>
          </a:prstGeom>
          <a:noFill/>
          <a:ln>
            <a:noFill/>
          </a:ln>
          <a:effectLst>
            <a:outerShdw blurRad="57150" rotWithShape="0" algn="bl" dir="5400000" dist="19050">
              <a:srgbClr val="000000">
                <a:alpha val="50000"/>
              </a:srgbClr>
            </a:outerShdw>
          </a:effectLst>
        </p:spPr>
      </p:pic>
      <p:sp>
        <p:nvSpPr>
          <p:cNvPr id="990" name="Google Shape;990;p82"/>
          <p:cNvSpPr/>
          <p:nvPr/>
        </p:nvSpPr>
        <p:spPr>
          <a:xfrm>
            <a:off x="4914900" y="830425"/>
            <a:ext cx="2358600" cy="12993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&lt;ul&gt; </a:t>
            </a:r>
            <a:endParaRPr>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&lt;li&gt;Poems&lt;/li&gt;</a:t>
            </a:r>
            <a:endParaRPr>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&lt;li&gt;Albums&lt;/li&gt;</a:t>
            </a:r>
            <a:endParaRPr>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&lt;li&gt;Songs&lt;/li&gt;</a:t>
            </a:r>
            <a:endParaRPr>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&lt;/ul&gt;</a:t>
            </a:r>
            <a:endParaRPr>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t/>
            </a:r>
            <a:endParaRPr>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FF0000"/>
              </a:buClr>
              <a:buSzPts val="1800"/>
              <a:buFont typeface="Calibri"/>
              <a:buNone/>
            </a:pPr>
            <a:r>
              <a:t/>
            </a:r>
            <a:endParaRPr>
              <a:solidFill>
                <a:srgbClr val="FFFFFF"/>
              </a:solidFill>
              <a:latin typeface="Inconsolata"/>
              <a:ea typeface="Inconsolata"/>
              <a:cs typeface="Inconsolata"/>
              <a:sym typeface="Inconsolata"/>
            </a:endParaRPr>
          </a:p>
        </p:txBody>
      </p:sp>
      <p:sp>
        <p:nvSpPr>
          <p:cNvPr id="991" name="Google Shape;991;p82"/>
          <p:cNvSpPr txBox="1"/>
          <p:nvPr/>
        </p:nvSpPr>
        <p:spPr>
          <a:xfrm>
            <a:off x="290775" y="825758"/>
            <a:ext cx="4072200" cy="2480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&lt;ul&gt;</a:t>
            </a:r>
            <a:endParaRPr sz="12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&lt;&lt;&lt;&lt;&lt;&lt;&lt;&lt;&lt;&lt; HEAD</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Clr>
                <a:schemeClr val="dk1"/>
              </a:buClr>
              <a:buSzPts val="1100"/>
              <a:buFont typeface="Arial"/>
              <a:buNone/>
            </a:pPr>
            <a:r>
              <a:rPr lang="en" sz="1200">
                <a:solidFill>
                  <a:srgbClr val="FFFFFF"/>
                </a:solidFill>
                <a:latin typeface="Inconsolata"/>
                <a:ea typeface="Inconsolata"/>
                <a:cs typeface="Inconsolata"/>
                <a:sym typeface="Inconsolata"/>
              </a:rPr>
              <a:t>&lt;li&gt;Free Will&lt;/li&gt;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Clr>
                <a:schemeClr val="dk1"/>
              </a:buClr>
              <a:buSzPts val="1100"/>
              <a:buFont typeface="Arial"/>
              <a:buNone/>
            </a:pPr>
            <a:r>
              <a:rPr lang="en" sz="1200">
                <a:solidFill>
                  <a:srgbClr val="FFFFFF"/>
                </a:solidFill>
                <a:latin typeface="Inconsolata"/>
                <a:ea typeface="Inconsolata"/>
                <a:cs typeface="Inconsolata"/>
                <a:sym typeface="Inconsolata"/>
              </a:rPr>
              <a:t>&lt;li&gt;Pieces of a Man&lt;/li&gt;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&lt;li&gt;The Revolution Will Not Be Televised&lt;/li&gt;</a:t>
            </a:r>
            <a:endParaRPr sz="12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&lt;li&gt;On the Pulse of Morning&lt;/li&gt;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&lt;li&gt;I Know Why the Caged Bird Sings&lt;/li&gt;</a:t>
            </a:r>
            <a:endParaRPr sz="1200">
              <a:solidFill>
                <a:srgbClr val="FFFFFF"/>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&lt;li&gt;And Still I Rise&lt;/</a:t>
            </a:r>
            <a:r>
              <a:rPr lang="en" sz="1200">
                <a:solidFill>
                  <a:srgbClr val="FFFFFF"/>
                </a:solidFill>
                <a:latin typeface="Inconsolata"/>
                <a:ea typeface="Inconsolata"/>
                <a:cs typeface="Inconsolata"/>
                <a:sym typeface="Inconsolata"/>
              </a:rPr>
              <a:t>li</a:t>
            </a:r>
            <a:r>
              <a:rPr lang="en" sz="1200">
                <a:solidFill>
                  <a:srgbClr val="FFFFFF"/>
                </a:solidFill>
                <a:latin typeface="Inconsolata"/>
                <a:ea typeface="Inconsolata"/>
                <a:cs typeface="Inconsolata"/>
                <a:sym typeface="Inconsolata"/>
              </a:rPr>
              <a:t>&gt;</a:t>
            </a:r>
            <a:endParaRPr sz="12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00">
                <a:solidFill>
                  <a:srgbClr val="FFFFFF"/>
                </a:solidFill>
                <a:latin typeface="Inconsolata"/>
                <a:ea typeface="Inconsolata"/>
                <a:cs typeface="Inconsolata"/>
                <a:sym typeface="Inconsolata"/>
              </a:rPr>
              <a:t>&gt;&gt;&gt;&gt;&gt;&gt;&gt;&gt;&gt;&gt; main</a:t>
            </a:r>
            <a:endParaRPr sz="12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Inconsolata"/>
                <a:ea typeface="Inconsolata"/>
                <a:cs typeface="Inconsolata"/>
                <a:sym typeface="Inconsolata"/>
              </a:rPr>
              <a:t>&lt;/ul&gt; </a:t>
            </a:r>
            <a:endParaRPr sz="1200">
              <a:solidFill>
                <a:srgbClr val="FFFFFF"/>
              </a:solidFill>
              <a:latin typeface="Inconsolata"/>
              <a:ea typeface="Inconsolata"/>
              <a:cs typeface="Inconsolata"/>
              <a:sym typeface="Inconsolat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Gil </a:t>
            </a:r>
            <a:r>
              <a:rPr lang="en">
                <a:solidFill>
                  <a:schemeClr val="dk1"/>
                </a:solidFill>
              </a:rPr>
              <a:t>Pushes His Revisions</a:t>
            </a:r>
            <a:endParaRPr>
              <a:solidFill>
                <a:schemeClr val="dk1"/>
              </a:solidFill>
            </a:endParaRPr>
          </a:p>
        </p:txBody>
      </p:sp>
      <p:sp>
        <p:nvSpPr>
          <p:cNvPr id="997" name="Google Shape;997;p83"/>
          <p:cNvSpPr/>
          <p:nvPr/>
        </p:nvSpPr>
        <p:spPr>
          <a:xfrm>
            <a:off x="1321400" y="1651400"/>
            <a:ext cx="3014100" cy="295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Calibri"/>
              <a:buNone/>
            </a:pPr>
            <a:r>
              <a:rPr b="1" lang="en" sz="1200">
                <a:solidFill>
                  <a:schemeClr val="dk1"/>
                </a:solidFill>
                <a:latin typeface="Roboto"/>
                <a:ea typeface="Roboto"/>
                <a:cs typeface="Roboto"/>
                <a:sym typeface="Roboto"/>
              </a:rPr>
              <a:t>No code conflicts </a:t>
            </a:r>
            <a:endParaRPr>
              <a:latin typeface="Inconsolata"/>
              <a:ea typeface="Inconsolata"/>
              <a:cs typeface="Inconsolata"/>
              <a:sym typeface="Inconsolata"/>
            </a:endParaRPr>
          </a:p>
        </p:txBody>
      </p:sp>
      <p:pic>
        <p:nvPicPr>
          <p:cNvPr id="998" name="Google Shape;998;p83"/>
          <p:cNvPicPr preferRelativeResize="0"/>
          <p:nvPr/>
        </p:nvPicPr>
        <p:blipFill>
          <a:blip r:embed="rId3">
            <a:alphaModFix/>
          </a:blip>
          <a:stretch>
            <a:fillRect/>
          </a:stretch>
        </p:blipFill>
        <p:spPr>
          <a:xfrm>
            <a:off x="465762" y="1374575"/>
            <a:ext cx="855625" cy="855625"/>
          </a:xfrm>
          <a:prstGeom prst="rect">
            <a:avLst/>
          </a:prstGeom>
          <a:noFill/>
          <a:ln>
            <a:noFill/>
          </a:ln>
        </p:spPr>
      </p:pic>
      <p:sp>
        <p:nvSpPr>
          <p:cNvPr id="999" name="Google Shape;999;p83"/>
          <p:cNvSpPr/>
          <p:nvPr/>
        </p:nvSpPr>
        <p:spPr>
          <a:xfrm flipH="1" rot="5393696">
            <a:off x="7170349" y="3098150"/>
            <a:ext cx="11451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3"/>
          <p:cNvSpPr/>
          <p:nvPr/>
        </p:nvSpPr>
        <p:spPr>
          <a:xfrm>
            <a:off x="5420800" y="3750925"/>
            <a:ext cx="2115900" cy="295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Gil’s personal branch</a:t>
            </a:r>
            <a:endParaRPr b="1" sz="1200">
              <a:solidFill>
                <a:srgbClr val="FFFFFF"/>
              </a:solidFill>
              <a:latin typeface="Roboto"/>
              <a:ea typeface="Roboto"/>
              <a:cs typeface="Roboto"/>
              <a:sym typeface="Roboto"/>
            </a:endParaRPr>
          </a:p>
        </p:txBody>
      </p:sp>
      <p:sp>
        <p:nvSpPr>
          <p:cNvPr id="1001" name="Google Shape;1001;p83"/>
          <p:cNvSpPr/>
          <p:nvPr/>
        </p:nvSpPr>
        <p:spPr>
          <a:xfrm>
            <a:off x="5420800" y="21596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m</a:t>
            </a:r>
            <a:r>
              <a:rPr b="1" lang="en">
                <a:solidFill>
                  <a:srgbClr val="FFFFFF"/>
                </a:solidFill>
                <a:latin typeface="Roboto"/>
                <a:ea typeface="Roboto"/>
                <a:cs typeface="Roboto"/>
                <a:sym typeface="Roboto"/>
              </a:rPr>
              <a:t>ain branch</a:t>
            </a:r>
            <a:endParaRPr b="1">
              <a:solidFill>
                <a:srgbClr val="FFFFFF"/>
              </a:solidFill>
              <a:latin typeface="Roboto"/>
              <a:ea typeface="Roboto"/>
              <a:cs typeface="Roboto"/>
              <a:sym typeface="Roboto"/>
            </a:endParaRPr>
          </a:p>
        </p:txBody>
      </p:sp>
      <p:pic>
        <p:nvPicPr>
          <p:cNvPr id="1002" name="Google Shape;1002;p83"/>
          <p:cNvPicPr preferRelativeResize="0"/>
          <p:nvPr/>
        </p:nvPicPr>
        <p:blipFill>
          <a:blip r:embed="rId4">
            <a:alphaModFix/>
          </a:blip>
          <a:stretch>
            <a:fillRect/>
          </a:stretch>
        </p:blipFill>
        <p:spPr>
          <a:xfrm>
            <a:off x="7247650" y="1871762"/>
            <a:ext cx="726675" cy="767400"/>
          </a:xfrm>
          <a:prstGeom prst="rect">
            <a:avLst/>
          </a:prstGeom>
          <a:noFill/>
          <a:ln>
            <a:noFill/>
          </a:ln>
          <a:effectLst>
            <a:outerShdw blurRad="57150" rotWithShape="0" algn="bl" dir="5400000" dist="19050">
              <a:srgbClr val="000000">
                <a:alpha val="50000"/>
              </a:srgbClr>
            </a:outerShdw>
          </a:effectLst>
        </p:spPr>
      </p:pic>
      <p:pic>
        <p:nvPicPr>
          <p:cNvPr id="1003" name="Google Shape;1003;p83"/>
          <p:cNvPicPr preferRelativeResize="0"/>
          <p:nvPr/>
        </p:nvPicPr>
        <p:blipFill>
          <a:blip r:embed="rId4">
            <a:alphaModFix/>
          </a:blip>
          <a:stretch>
            <a:fillRect/>
          </a:stretch>
        </p:blipFill>
        <p:spPr>
          <a:xfrm>
            <a:off x="7247650" y="3599537"/>
            <a:ext cx="726675" cy="767400"/>
          </a:xfrm>
          <a:prstGeom prst="rect">
            <a:avLst/>
          </a:prstGeom>
          <a:noFill/>
          <a:ln>
            <a:noFill/>
          </a:ln>
          <a:effectLst>
            <a:outerShdw blurRad="57150" rotWithShape="0" algn="bl" dir="5400000" dist="19050">
              <a:srgbClr val="000000">
                <a:alpha val="50000"/>
              </a:srgbClr>
            </a:outerShdw>
          </a:effectLst>
        </p:spPr>
      </p:pic>
      <p:sp>
        <p:nvSpPr>
          <p:cNvPr id="1004" name="Google Shape;1004;p83"/>
          <p:cNvSpPr/>
          <p:nvPr/>
        </p:nvSpPr>
        <p:spPr>
          <a:xfrm>
            <a:off x="4985275" y="17104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1</a:t>
            </a:r>
            <a:endParaRPr/>
          </a:p>
        </p:txBody>
      </p:sp>
      <p:pic>
        <p:nvPicPr>
          <p:cNvPr id="1005" name="Google Shape;1005;p83"/>
          <p:cNvPicPr preferRelativeResize="0"/>
          <p:nvPr/>
        </p:nvPicPr>
        <p:blipFill rotWithShape="1">
          <a:blip r:embed="rId5">
            <a:alphaModFix/>
          </a:blip>
          <a:srcRect b="0" l="0" r="0" t="0"/>
          <a:stretch/>
        </p:blipFill>
        <p:spPr>
          <a:xfrm>
            <a:off x="4335440" y="3333613"/>
            <a:ext cx="1299225" cy="1299224"/>
          </a:xfrm>
          <a:prstGeom prst="rect">
            <a:avLst/>
          </a:prstGeom>
          <a:noFill/>
          <a:ln>
            <a:noFill/>
          </a:ln>
          <a:effectLst>
            <a:outerShdw blurRad="57150" rotWithShape="0" algn="bl" dir="5400000" dist="19050">
              <a:srgbClr val="000000">
                <a:alpha val="50000"/>
              </a:srgbClr>
            </a:outerShdw>
          </a:effectLst>
        </p:spPr>
      </p:pic>
      <p:pic>
        <p:nvPicPr>
          <p:cNvPr id="1006" name="Google Shape;1006;p83"/>
          <p:cNvPicPr preferRelativeResize="0"/>
          <p:nvPr/>
        </p:nvPicPr>
        <p:blipFill>
          <a:blip r:embed="rId4">
            <a:alphaModFix/>
          </a:blip>
          <a:stretch>
            <a:fillRect/>
          </a:stretch>
        </p:blipFill>
        <p:spPr>
          <a:xfrm>
            <a:off x="5077600" y="1871762"/>
            <a:ext cx="726675" cy="767400"/>
          </a:xfrm>
          <a:prstGeom prst="rect">
            <a:avLst/>
          </a:prstGeom>
          <a:noFill/>
          <a:ln>
            <a:noFill/>
          </a:ln>
          <a:effectLst>
            <a:outerShdw blurRad="57150" rotWithShape="0" algn="bl" dir="5400000" dist="19050">
              <a:srgbClr val="000000">
                <a:alpha val="50000"/>
              </a:srgbClr>
            </a:outerShdw>
          </a:effectLst>
        </p:spPr>
      </p:pic>
      <p:sp>
        <p:nvSpPr>
          <p:cNvPr id="1007" name="Google Shape;1007;p83"/>
          <p:cNvSpPr/>
          <p:nvPr/>
        </p:nvSpPr>
        <p:spPr>
          <a:xfrm>
            <a:off x="7857500" y="17104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2</a:t>
            </a:r>
            <a:endParaRPr/>
          </a:p>
        </p:txBody>
      </p:sp>
      <p:sp>
        <p:nvSpPr>
          <p:cNvPr id="1008" name="Google Shape;1008;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Gil pushes (uploads) his revision to the main branch.</a:t>
            </a:r>
            <a:endParaRPr/>
          </a:p>
        </p:txBody>
      </p:sp>
      <p:sp>
        <p:nvSpPr>
          <p:cNvPr id="1009" name="Google Shape;1009;p83"/>
          <p:cNvSpPr txBox="1"/>
          <p:nvPr/>
        </p:nvSpPr>
        <p:spPr>
          <a:xfrm>
            <a:off x="1356875" y="2003750"/>
            <a:ext cx="2697900" cy="1595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&lt;ul&gt; </a:t>
            </a:r>
            <a:endParaRPr sz="1800">
              <a:solidFill>
                <a:srgbClr val="FFFFFF"/>
              </a:solidFill>
              <a:latin typeface="Inconsolata"/>
              <a:ea typeface="Inconsolata"/>
              <a:cs typeface="Inconsolata"/>
              <a:sym typeface="Inconsolata"/>
            </a:endParaRPr>
          </a:p>
          <a:p>
            <a:pPr indent="457200" lvl="0" marL="0" rtl="0" algn="l">
              <a:spcBef>
                <a:spcPts val="0"/>
              </a:spcBef>
              <a:spcAft>
                <a:spcPts val="0"/>
              </a:spcAft>
              <a:buNone/>
            </a:pPr>
            <a:r>
              <a:rPr lang="en" sz="1800">
                <a:solidFill>
                  <a:srgbClr val="FFFFFF"/>
                </a:solidFill>
                <a:latin typeface="Inconsolata"/>
                <a:ea typeface="Inconsolata"/>
                <a:cs typeface="Inconsolata"/>
                <a:sym typeface="Inconsolata"/>
              </a:rPr>
              <a:t>&lt;li&gt;Poems&lt;/li&gt;</a:t>
            </a:r>
            <a:endParaRPr sz="1800">
              <a:solidFill>
                <a:srgbClr val="FFFFFF"/>
              </a:solidFill>
              <a:latin typeface="Inconsolata"/>
              <a:ea typeface="Inconsolata"/>
              <a:cs typeface="Inconsolata"/>
              <a:sym typeface="Inconsolata"/>
            </a:endParaRPr>
          </a:p>
          <a:p>
            <a:pPr indent="0" lvl="0" marL="457200" rtl="0" algn="l">
              <a:spcBef>
                <a:spcPts val="0"/>
              </a:spcBef>
              <a:spcAft>
                <a:spcPts val="0"/>
              </a:spcAft>
              <a:buNone/>
            </a:pPr>
            <a:r>
              <a:rPr lang="en" sz="1800">
                <a:solidFill>
                  <a:srgbClr val="FFFFFF"/>
                </a:solidFill>
                <a:latin typeface="Inconsolata"/>
                <a:ea typeface="Inconsolata"/>
                <a:cs typeface="Inconsolata"/>
                <a:sym typeface="Inconsolata"/>
              </a:rPr>
              <a:t>&lt;li&gt;Albums&lt;/li&gt;</a:t>
            </a:r>
            <a:endParaRPr sz="1800">
              <a:solidFill>
                <a:srgbClr val="FFFFFF"/>
              </a:solidFill>
              <a:latin typeface="Inconsolata"/>
              <a:ea typeface="Inconsolata"/>
              <a:cs typeface="Inconsolata"/>
              <a:sym typeface="Inconsolata"/>
            </a:endParaRPr>
          </a:p>
          <a:p>
            <a:pPr indent="0" lvl="0" marL="457200" rtl="0" algn="l">
              <a:spcBef>
                <a:spcPts val="0"/>
              </a:spcBef>
              <a:spcAft>
                <a:spcPts val="0"/>
              </a:spcAft>
              <a:buClr>
                <a:schemeClr val="dk1"/>
              </a:buClr>
              <a:buSzPts val="2400"/>
              <a:buFont typeface="Calibri"/>
              <a:buNone/>
            </a:pPr>
            <a:r>
              <a:rPr lang="en" sz="1800">
                <a:solidFill>
                  <a:srgbClr val="FFFFFF"/>
                </a:solidFill>
                <a:latin typeface="Inconsolata"/>
                <a:ea typeface="Inconsolata"/>
                <a:cs typeface="Inconsolata"/>
                <a:sym typeface="Inconsolata"/>
              </a:rPr>
              <a:t>&lt;li&gt;Songs&lt;/li&gt;</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2400"/>
              <a:buFont typeface="Calibri"/>
              <a:buNone/>
            </a:pPr>
            <a:r>
              <a:rPr lang="en" sz="1800">
                <a:solidFill>
                  <a:srgbClr val="FFFFFF"/>
                </a:solidFill>
                <a:latin typeface="Inconsolata"/>
                <a:ea typeface="Inconsolata"/>
                <a:cs typeface="Inconsolata"/>
                <a:sym typeface="Inconsolata"/>
              </a:rPr>
              <a:t>&lt;/ul&gt;</a:t>
            </a:r>
            <a:endParaRPr sz="1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Last Class</a:t>
            </a:r>
            <a:endParaRPr/>
          </a:p>
        </p:txBody>
      </p:sp>
      <p:sp>
        <p:nvSpPr>
          <p:cNvPr id="633" name="Google Shape;633;p57"/>
          <p:cNvSpPr txBox="1"/>
          <p:nvPr>
            <p:ph idx="3" type="body"/>
          </p:nvPr>
        </p:nvSpPr>
        <p:spPr>
          <a:xfrm>
            <a:off x="175" y="771875"/>
            <a:ext cx="9144000" cy="393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500"/>
              <a:t>Videos</a:t>
            </a:r>
            <a:r>
              <a:rPr lang="en" sz="1300"/>
              <a:t>: The video from last class is up on Boot Camp Spot under “Sessions” &gt; “1.1 The Zen of Coding” &gt; “Videos”</a:t>
            </a:r>
            <a:endParaRPr sz="1300"/>
          </a:p>
          <a:p>
            <a:pPr indent="0" lvl="0" marL="457200" rtl="0" algn="l">
              <a:spcBef>
                <a:spcPts val="800"/>
              </a:spcBef>
              <a:spcAft>
                <a:spcPts val="0"/>
              </a:spcAft>
              <a:buNone/>
            </a:pPr>
            <a:r>
              <a:t/>
            </a:r>
            <a:endParaRPr sz="1300"/>
          </a:p>
          <a:p>
            <a:pPr indent="0" lvl="0" marL="0" rtl="0" algn="l">
              <a:spcBef>
                <a:spcPts val="800"/>
              </a:spcBef>
              <a:spcAft>
                <a:spcPts val="0"/>
              </a:spcAft>
              <a:buNone/>
            </a:pPr>
            <a:r>
              <a:rPr b="1" lang="en" sz="1600"/>
              <a:t>Attendance</a:t>
            </a:r>
            <a:r>
              <a:rPr lang="en" sz="1300"/>
              <a:t>: Please be sure to mark yourself as in attendance! You only get 15 minutes to do so at the start of class. After that, your attendance status becomes locked, and I cannot change it.</a:t>
            </a:r>
            <a:endParaRPr sz="1300"/>
          </a:p>
          <a:p>
            <a:pPr indent="0" lvl="0" marL="457200" rtl="0" algn="l">
              <a:spcBef>
                <a:spcPts val="800"/>
              </a:spcBef>
              <a:spcAft>
                <a:spcPts val="0"/>
              </a:spcAft>
              <a:buNone/>
            </a:pPr>
            <a:r>
              <a:t/>
            </a:r>
            <a:endParaRPr sz="1300"/>
          </a:p>
          <a:p>
            <a:pPr indent="0" lvl="0" marL="0" rtl="0" algn="l">
              <a:spcBef>
                <a:spcPts val="800"/>
              </a:spcBef>
              <a:spcAft>
                <a:spcPts val="0"/>
              </a:spcAft>
              <a:buNone/>
            </a:pPr>
            <a:r>
              <a:rPr b="1" lang="en" sz="1500"/>
              <a:t>GitLab</a:t>
            </a:r>
            <a:r>
              <a:rPr lang="en" sz="1300"/>
              <a:t>: I am doing my best to ensure that you all have access to GitLab. I have communicated the need to Sarah (our SSM). I have also reaching out to support at Boot Camp Spot. Sarah has confirmed that she is able to add students to our GitLab repository.</a:t>
            </a:r>
            <a:br>
              <a:rPr lang="en" sz="1300"/>
            </a:br>
            <a:br>
              <a:rPr lang="en" sz="1300"/>
            </a:br>
            <a:r>
              <a:rPr b="1" lang="en" sz="1500"/>
              <a:t>Feedback</a:t>
            </a:r>
            <a:r>
              <a:rPr lang="en" sz="1300"/>
              <a:t>: You should be prompted to give feedback within Boot Camp Spot directly after each class. I am told that if you don’t get prompted to do the survey right away after class, </a:t>
            </a:r>
            <a:r>
              <a:rPr lang="en" sz="1300">
                <a:solidFill>
                  <a:schemeClr val="dk1"/>
                </a:solidFill>
              </a:rPr>
              <a:t>try logging out and logging back in to Boot Camp Spot.</a:t>
            </a:r>
            <a:endParaRPr sz="1300">
              <a:solidFill>
                <a:schemeClr val="dk1"/>
              </a:solidFill>
            </a:endParaRPr>
          </a:p>
          <a:p>
            <a:pPr indent="0" lvl="0" marL="0" rtl="0" algn="l">
              <a:spcBef>
                <a:spcPts val="800"/>
              </a:spcBef>
              <a:spcAft>
                <a:spcPts val="0"/>
              </a:spcAft>
              <a:buNone/>
            </a:pPr>
            <a:r>
              <a:t/>
            </a:r>
            <a:endParaRPr sz="1300">
              <a:solidFill>
                <a:schemeClr val="dk1"/>
              </a:solidFill>
            </a:endParaRPr>
          </a:p>
          <a:p>
            <a:pPr indent="0" lvl="0" marL="0" rtl="0" algn="l">
              <a:spcBef>
                <a:spcPts val="800"/>
              </a:spcBef>
              <a:spcAft>
                <a:spcPts val="800"/>
              </a:spcAft>
              <a:buNone/>
            </a:pPr>
            <a:r>
              <a:rPr b="1" lang="en" sz="1300">
                <a:solidFill>
                  <a:schemeClr val="dk1"/>
                </a:solidFill>
              </a:rPr>
              <a:t>Homework</a:t>
            </a:r>
            <a:r>
              <a:rPr lang="en" sz="1300">
                <a:solidFill>
                  <a:schemeClr val="dk1"/>
                </a:solidFill>
              </a:rPr>
              <a:t>: You can see what homework is due when by visiting your dashboard in BCS, and scrolling down to the course calendar. Select “coursework” in the event type filter to see all homework due dates.</a:t>
            </a:r>
            <a:endParaRPr sz="13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Anne Sexton Starts Her Work</a:t>
            </a:r>
            <a:endParaRPr b="1">
              <a:solidFill>
                <a:schemeClr val="dk1"/>
              </a:solidFill>
              <a:latin typeface="Arial"/>
              <a:ea typeface="Arial"/>
              <a:cs typeface="Arial"/>
              <a:sym typeface="Arial"/>
            </a:endParaRPr>
          </a:p>
        </p:txBody>
      </p:sp>
      <p:sp>
        <p:nvSpPr>
          <p:cNvPr id="1015" name="Google Shape;1015;p84"/>
          <p:cNvSpPr txBox="1"/>
          <p:nvPr>
            <p:ph idx="1" type="subTitle"/>
          </p:nvPr>
        </p:nvSpPr>
        <p:spPr>
          <a:xfrm>
            <a:off x="0" y="837675"/>
            <a:ext cx="9144000" cy="364800"/>
          </a:xfrm>
          <a:prstGeom prst="rect">
            <a:avLst/>
          </a:prstGeom>
        </p:spPr>
        <p:txBody>
          <a:bodyPr anchorCtr="0" anchor="t" bIns="91425" lIns="914400"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Rule: </a:t>
            </a:r>
            <a:r>
              <a:rPr lang="en">
                <a:solidFill>
                  <a:schemeClr val="dk1"/>
                </a:solidFill>
              </a:rPr>
              <a:t>P</a:t>
            </a:r>
            <a:r>
              <a:rPr lang="en">
                <a:solidFill>
                  <a:schemeClr val="dk1"/>
                </a:solidFill>
              </a:rPr>
              <a:t>ull first, and then push your changes. </a:t>
            </a:r>
            <a:endParaRPr>
              <a:solidFill>
                <a:schemeClr val="dk1"/>
              </a:solidFill>
            </a:endParaRPr>
          </a:p>
          <a:p>
            <a:pPr indent="0" lvl="0" marL="0" rtl="0" algn="l">
              <a:lnSpc>
                <a:spcPct val="150000"/>
              </a:lnSpc>
              <a:spcBef>
                <a:spcPts val="0"/>
              </a:spcBef>
              <a:spcAft>
                <a:spcPts val="0"/>
              </a:spcAft>
              <a:buNone/>
            </a:pPr>
            <a:r>
              <a:t/>
            </a:r>
            <a:endParaRPr/>
          </a:p>
        </p:txBody>
      </p:sp>
      <p:pic>
        <p:nvPicPr>
          <p:cNvPr id="1016" name="Google Shape;1016;p84"/>
          <p:cNvPicPr preferRelativeResize="0"/>
          <p:nvPr/>
        </p:nvPicPr>
        <p:blipFill>
          <a:blip r:embed="rId3">
            <a:alphaModFix/>
          </a:blip>
          <a:stretch>
            <a:fillRect/>
          </a:stretch>
        </p:blipFill>
        <p:spPr>
          <a:xfrm>
            <a:off x="309375" y="790500"/>
            <a:ext cx="533700" cy="533700"/>
          </a:xfrm>
          <a:prstGeom prst="rect">
            <a:avLst/>
          </a:prstGeom>
          <a:noFill/>
          <a:ln>
            <a:noFill/>
          </a:ln>
        </p:spPr>
      </p:pic>
      <p:pic>
        <p:nvPicPr>
          <p:cNvPr id="1017" name="Google Shape;1017;p84"/>
          <p:cNvPicPr preferRelativeResize="0"/>
          <p:nvPr/>
        </p:nvPicPr>
        <p:blipFill rotWithShape="1">
          <a:blip r:embed="rId4">
            <a:alphaModFix/>
          </a:blip>
          <a:srcRect b="0" l="0" r="0" t="0"/>
          <a:stretch/>
        </p:blipFill>
        <p:spPr>
          <a:xfrm>
            <a:off x="704251" y="1839533"/>
            <a:ext cx="2166975" cy="2166975"/>
          </a:xfrm>
          <a:prstGeom prst="rect">
            <a:avLst/>
          </a:prstGeom>
          <a:noFill/>
          <a:ln>
            <a:noFill/>
          </a:ln>
          <a:effectLst>
            <a:outerShdw blurRad="57150" rotWithShape="0" algn="bl" dir="5400000" dist="19050">
              <a:srgbClr val="000000">
                <a:alpha val="50000"/>
              </a:srgbClr>
            </a:outerShdw>
          </a:effectLst>
        </p:spPr>
      </p:pic>
      <p:sp>
        <p:nvSpPr>
          <p:cNvPr id="1018" name="Google Shape;1018;p84"/>
          <p:cNvSpPr txBox="1"/>
          <p:nvPr>
            <p:ph idx="1" type="subTitle"/>
          </p:nvPr>
        </p:nvSpPr>
        <p:spPr>
          <a:xfrm>
            <a:off x="3192000" y="2073613"/>
            <a:ext cx="5964300" cy="1971900"/>
          </a:xfrm>
          <a:prstGeom prst="rect">
            <a:avLst/>
          </a:prstGeom>
        </p:spPr>
        <p:txBody>
          <a:bodyPr anchorCtr="0" anchor="t" bIns="91425" lIns="0"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i="1" lang="en">
                <a:solidFill>
                  <a:schemeClr val="dk1"/>
                </a:solidFill>
                <a:latin typeface="Roboto Light"/>
                <a:ea typeface="Roboto Light"/>
                <a:cs typeface="Roboto Light"/>
                <a:sym typeface="Roboto Light"/>
              </a:rPr>
              <a:t>look into my face</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i="1" lang="en">
                <a:solidFill>
                  <a:schemeClr val="dk1"/>
                </a:solidFill>
                <a:latin typeface="Roboto Light"/>
                <a:ea typeface="Roboto Light"/>
                <a:cs typeface="Roboto Light"/>
                <a:sym typeface="Roboto Light"/>
              </a:rPr>
              <a:t>and you will know that crimes dropped upon me</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i="1" lang="en">
                <a:solidFill>
                  <a:schemeClr val="dk1"/>
                </a:solidFill>
                <a:latin typeface="Roboto Light"/>
                <a:ea typeface="Roboto Light"/>
                <a:cs typeface="Roboto Light"/>
                <a:sym typeface="Roboto Light"/>
              </a:rPr>
              <a:t>as from a high building…</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i="1" lang="en">
                <a:solidFill>
                  <a:schemeClr val="dk1"/>
                </a:solidFill>
                <a:latin typeface="Roboto Light"/>
                <a:ea typeface="Roboto Light"/>
                <a:cs typeface="Roboto Light"/>
                <a:sym typeface="Roboto Light"/>
              </a:rPr>
              <a:t>…by which I mean, I broke the rules.</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i="1">
              <a:solidFill>
                <a:schemeClr val="dk1"/>
              </a:solidFill>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85"/>
          <p:cNvSpPr/>
          <p:nvPr/>
        </p:nvSpPr>
        <p:spPr>
          <a:xfrm>
            <a:off x="5694900" y="2310384"/>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a:ea typeface="Roboto"/>
              <a:cs typeface="Roboto"/>
              <a:sym typeface="Roboto"/>
            </a:endParaRPr>
          </a:p>
        </p:txBody>
      </p:sp>
      <p:sp>
        <p:nvSpPr>
          <p:cNvPr id="1024" name="Google Shape;1024;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Anne </a:t>
            </a:r>
            <a:r>
              <a:rPr lang="en"/>
              <a:t>Pushes</a:t>
            </a:r>
            <a:r>
              <a:rPr lang="en">
                <a:solidFill>
                  <a:schemeClr val="dk1"/>
                </a:solidFill>
              </a:rPr>
              <a:t> </a:t>
            </a:r>
            <a:endParaRPr b="1">
              <a:solidFill>
                <a:schemeClr val="dk1"/>
              </a:solidFill>
              <a:latin typeface="Arial"/>
              <a:ea typeface="Arial"/>
              <a:cs typeface="Arial"/>
              <a:sym typeface="Arial"/>
            </a:endParaRPr>
          </a:p>
        </p:txBody>
      </p:sp>
      <p:sp>
        <p:nvSpPr>
          <p:cNvPr id="1025" name="Google Shape;1025;p85"/>
          <p:cNvSpPr txBox="1"/>
          <p:nvPr>
            <p:ph idx="1" type="subTitle"/>
          </p:nvPr>
        </p:nvSpPr>
        <p:spPr>
          <a:xfrm>
            <a:off x="0" y="675975"/>
            <a:ext cx="9144000" cy="468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Anne Sexton pushes (uploads) her revision to the main branch, but she doesn’t pull first. Because she did not pull first, she sees n</a:t>
            </a:r>
            <a:r>
              <a:rPr lang="en"/>
              <a:t>o conflicts in the code </a:t>
            </a:r>
            <a:br>
              <a:rPr lang="en"/>
            </a:br>
            <a:r>
              <a:rPr lang="en"/>
              <a:t>(and doesn’t get Gil’s work!). </a:t>
            </a:r>
            <a:r>
              <a:rPr b="1" lang="en">
                <a:solidFill>
                  <a:srgbClr val="FF0000"/>
                </a:solidFill>
              </a:rPr>
              <a:t>This is not what we want.</a:t>
            </a:r>
            <a:endParaRPr b="1">
              <a:solidFill>
                <a:srgbClr val="FF0000"/>
              </a:solidFill>
            </a:endParaRPr>
          </a:p>
        </p:txBody>
      </p:sp>
      <p:sp>
        <p:nvSpPr>
          <p:cNvPr id="1026" name="Google Shape;1026;p85"/>
          <p:cNvSpPr/>
          <p:nvPr/>
        </p:nvSpPr>
        <p:spPr>
          <a:xfrm flipH="1" rot="5393696">
            <a:off x="6865549" y="3250550"/>
            <a:ext cx="11451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5"/>
          <p:cNvSpPr/>
          <p:nvPr/>
        </p:nvSpPr>
        <p:spPr>
          <a:xfrm>
            <a:off x="4904275" y="3903325"/>
            <a:ext cx="2327700" cy="2958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Anne’</a:t>
            </a:r>
            <a:r>
              <a:rPr b="1" lang="en" sz="1200">
                <a:solidFill>
                  <a:srgbClr val="FFFFFF"/>
                </a:solidFill>
                <a:latin typeface="Roboto"/>
                <a:ea typeface="Roboto"/>
                <a:cs typeface="Roboto"/>
                <a:sym typeface="Roboto"/>
              </a:rPr>
              <a:t>s personal branch</a:t>
            </a:r>
            <a:endParaRPr b="1" sz="1200">
              <a:solidFill>
                <a:srgbClr val="FFFFFF"/>
              </a:solidFill>
              <a:latin typeface="Roboto"/>
              <a:ea typeface="Roboto"/>
              <a:cs typeface="Roboto"/>
              <a:sym typeface="Roboto"/>
            </a:endParaRPr>
          </a:p>
        </p:txBody>
      </p:sp>
      <p:sp>
        <p:nvSpPr>
          <p:cNvPr id="1028" name="Google Shape;1028;p85"/>
          <p:cNvSpPr/>
          <p:nvPr/>
        </p:nvSpPr>
        <p:spPr>
          <a:xfrm>
            <a:off x="4125400" y="23120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main</a:t>
            </a:r>
            <a:r>
              <a:rPr b="1" lang="en">
                <a:solidFill>
                  <a:srgbClr val="FFFFFF"/>
                </a:solidFill>
                <a:latin typeface="Roboto"/>
                <a:ea typeface="Roboto"/>
                <a:cs typeface="Roboto"/>
                <a:sym typeface="Roboto"/>
              </a:rPr>
              <a:t> branch</a:t>
            </a:r>
            <a:endParaRPr b="1">
              <a:solidFill>
                <a:srgbClr val="FFFFFF"/>
              </a:solidFill>
              <a:latin typeface="Roboto"/>
              <a:ea typeface="Roboto"/>
              <a:cs typeface="Roboto"/>
              <a:sym typeface="Roboto"/>
            </a:endParaRPr>
          </a:p>
        </p:txBody>
      </p:sp>
      <p:pic>
        <p:nvPicPr>
          <p:cNvPr id="1029" name="Google Shape;1029;p85"/>
          <p:cNvPicPr preferRelativeResize="0"/>
          <p:nvPr/>
        </p:nvPicPr>
        <p:blipFill>
          <a:blip r:embed="rId3">
            <a:alphaModFix/>
          </a:blip>
          <a:stretch>
            <a:fillRect/>
          </a:stretch>
        </p:blipFill>
        <p:spPr>
          <a:xfrm>
            <a:off x="5952250" y="2024162"/>
            <a:ext cx="726675" cy="767400"/>
          </a:xfrm>
          <a:prstGeom prst="rect">
            <a:avLst/>
          </a:prstGeom>
          <a:noFill/>
          <a:ln>
            <a:noFill/>
          </a:ln>
          <a:effectLst>
            <a:outerShdw blurRad="57150" rotWithShape="0" algn="bl" dir="5400000" dist="19050">
              <a:srgbClr val="000000">
                <a:alpha val="50000"/>
              </a:srgbClr>
            </a:outerShdw>
          </a:effectLst>
        </p:spPr>
      </p:pic>
      <p:pic>
        <p:nvPicPr>
          <p:cNvPr id="1030" name="Google Shape;1030;p85"/>
          <p:cNvPicPr preferRelativeResize="0"/>
          <p:nvPr/>
        </p:nvPicPr>
        <p:blipFill>
          <a:blip r:embed="rId3">
            <a:alphaModFix/>
          </a:blip>
          <a:stretch>
            <a:fillRect/>
          </a:stretch>
        </p:blipFill>
        <p:spPr>
          <a:xfrm>
            <a:off x="6942850" y="3751937"/>
            <a:ext cx="726675" cy="767400"/>
          </a:xfrm>
          <a:prstGeom prst="rect">
            <a:avLst/>
          </a:prstGeom>
          <a:noFill/>
          <a:ln>
            <a:noFill/>
          </a:ln>
          <a:effectLst>
            <a:outerShdw blurRad="57150" rotWithShape="0" algn="bl" dir="5400000" dist="19050">
              <a:srgbClr val="000000">
                <a:alpha val="50000"/>
              </a:srgbClr>
            </a:outerShdw>
          </a:effectLst>
        </p:spPr>
      </p:pic>
      <p:sp>
        <p:nvSpPr>
          <p:cNvPr id="1031" name="Google Shape;1031;p85"/>
          <p:cNvSpPr/>
          <p:nvPr/>
        </p:nvSpPr>
        <p:spPr>
          <a:xfrm>
            <a:off x="3689875" y="18628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1</a:t>
            </a:r>
            <a:endParaRPr/>
          </a:p>
        </p:txBody>
      </p:sp>
      <p:pic>
        <p:nvPicPr>
          <p:cNvPr id="1032" name="Google Shape;1032;p85"/>
          <p:cNvPicPr preferRelativeResize="0"/>
          <p:nvPr/>
        </p:nvPicPr>
        <p:blipFill>
          <a:blip r:embed="rId3">
            <a:alphaModFix/>
          </a:blip>
          <a:stretch>
            <a:fillRect/>
          </a:stretch>
        </p:blipFill>
        <p:spPr>
          <a:xfrm>
            <a:off x="3782200" y="2024162"/>
            <a:ext cx="726675" cy="767400"/>
          </a:xfrm>
          <a:prstGeom prst="rect">
            <a:avLst/>
          </a:prstGeom>
          <a:noFill/>
          <a:ln>
            <a:noFill/>
          </a:ln>
          <a:effectLst>
            <a:outerShdw blurRad="57150" rotWithShape="0" algn="bl" dir="5400000" dist="19050">
              <a:srgbClr val="000000">
                <a:alpha val="50000"/>
              </a:srgbClr>
            </a:outerShdw>
          </a:effectLst>
        </p:spPr>
      </p:pic>
      <p:sp>
        <p:nvSpPr>
          <p:cNvPr id="1033" name="Google Shape;1033;p85"/>
          <p:cNvSpPr/>
          <p:nvPr/>
        </p:nvSpPr>
        <p:spPr>
          <a:xfrm>
            <a:off x="6562100" y="18628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2</a:t>
            </a:r>
            <a:endParaRPr/>
          </a:p>
        </p:txBody>
      </p:sp>
      <p:grpSp>
        <p:nvGrpSpPr>
          <p:cNvPr id="1034" name="Google Shape;1034;p85"/>
          <p:cNvGrpSpPr/>
          <p:nvPr/>
        </p:nvGrpSpPr>
        <p:grpSpPr>
          <a:xfrm>
            <a:off x="6991800" y="1862863"/>
            <a:ext cx="905650" cy="928687"/>
            <a:chOff x="6991800" y="1791113"/>
            <a:chExt cx="905650" cy="928687"/>
          </a:xfrm>
        </p:grpSpPr>
        <p:pic>
          <p:nvPicPr>
            <p:cNvPr id="1035" name="Google Shape;1035;p85"/>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rotWithShape="0" algn="bl" dir="5400000" dist="19050">
                <a:srgbClr val="000000">
                  <a:alpha val="50000"/>
                </a:srgbClr>
              </a:outerShdw>
            </a:effectLst>
          </p:spPr>
        </p:pic>
        <p:sp>
          <p:nvSpPr>
            <p:cNvPr id="1036" name="Google Shape;1036;p85"/>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3</a:t>
              </a:r>
              <a:endParaRPr/>
            </a:p>
          </p:txBody>
        </p:sp>
      </p:grpSp>
      <p:pic>
        <p:nvPicPr>
          <p:cNvPr id="1037" name="Google Shape;1037;p85"/>
          <p:cNvPicPr preferRelativeResize="0"/>
          <p:nvPr/>
        </p:nvPicPr>
        <p:blipFill rotWithShape="1">
          <a:blip r:embed="rId4">
            <a:alphaModFix/>
          </a:blip>
          <a:srcRect b="0" l="0" r="0" t="0"/>
          <a:stretch/>
        </p:blipFill>
        <p:spPr>
          <a:xfrm>
            <a:off x="3871524" y="3338588"/>
            <a:ext cx="1299225" cy="1299225"/>
          </a:xfrm>
          <a:prstGeom prst="rect">
            <a:avLst/>
          </a:prstGeom>
          <a:noFill/>
          <a:ln>
            <a:noFill/>
          </a:ln>
          <a:effectLst>
            <a:outerShdw blurRad="57150" rotWithShape="0" algn="bl" dir="5400000" dist="19050">
              <a:srgbClr val="000000">
                <a:alpha val="50000"/>
              </a:srgbClr>
            </a:outerShdw>
          </a:effectLst>
        </p:spPr>
      </p:pic>
      <p:sp>
        <p:nvSpPr>
          <p:cNvPr id="1038" name="Google Shape;1038;p85"/>
          <p:cNvSpPr/>
          <p:nvPr/>
        </p:nvSpPr>
        <p:spPr>
          <a:xfrm>
            <a:off x="566875" y="3338563"/>
            <a:ext cx="3123000" cy="1299300"/>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Calibri"/>
              <a:buNone/>
            </a:pPr>
            <a:r>
              <a:rPr i="0" lang="en" sz="1500" u="none" cap="none" strike="noStrike">
                <a:solidFill>
                  <a:srgbClr val="FFFFFF"/>
                </a:solidFill>
                <a:latin typeface="Inconsolata"/>
                <a:ea typeface="Inconsolata"/>
                <a:cs typeface="Inconsolata"/>
                <a:sym typeface="Inconsolata"/>
              </a:rPr>
              <a:t>&lt;ul&gt; </a:t>
            </a:r>
            <a:endParaRPr sz="1500">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000000"/>
              </a:buClr>
              <a:buSzPts val="2400"/>
              <a:buFont typeface="Calibri"/>
              <a:buNone/>
            </a:pPr>
            <a:r>
              <a:rPr i="0" lang="en" sz="1500" u="none" cap="none" strike="noStrike">
                <a:solidFill>
                  <a:srgbClr val="FFFFFF"/>
                </a:solidFill>
                <a:latin typeface="Inconsolata"/>
                <a:ea typeface="Inconsolata"/>
                <a:cs typeface="Inconsolata"/>
                <a:sym typeface="Inconsolata"/>
              </a:rPr>
              <a:t>&lt;li&gt;The Double Image&lt;/li&gt;</a:t>
            </a:r>
            <a:endParaRPr sz="1500">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000000"/>
              </a:buClr>
              <a:buSzPts val="2400"/>
              <a:buFont typeface="Calibri"/>
              <a:buNone/>
            </a:pPr>
            <a:r>
              <a:rPr i="0" lang="en" sz="1500" u="none" cap="none" strike="noStrike">
                <a:solidFill>
                  <a:srgbClr val="FFFFFF"/>
                </a:solidFill>
                <a:latin typeface="Inconsolata"/>
                <a:ea typeface="Inconsolata"/>
                <a:cs typeface="Inconsolata"/>
                <a:sym typeface="Inconsolata"/>
              </a:rPr>
              <a:t>&lt;li&gt;Heart’s Needle&lt;/li&gt;</a:t>
            </a:r>
            <a:endParaRPr sz="1500">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000000"/>
              </a:buClr>
              <a:buSzPts val="2400"/>
              <a:buFont typeface="Calibri"/>
              <a:buNone/>
            </a:pPr>
            <a:r>
              <a:rPr i="0" lang="en" sz="1500" u="none" cap="none" strike="noStrike">
                <a:solidFill>
                  <a:srgbClr val="FFFFFF"/>
                </a:solidFill>
                <a:latin typeface="Inconsolata"/>
                <a:ea typeface="Inconsolata"/>
                <a:cs typeface="Inconsolata"/>
                <a:sym typeface="Inconsolata"/>
              </a:rPr>
              <a:t>&lt;li&gt;Baby Picture&lt;/li&gt;</a:t>
            </a:r>
            <a:endParaRPr sz="1500">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2400"/>
              <a:buFont typeface="Calibri"/>
              <a:buNone/>
            </a:pPr>
            <a:r>
              <a:rPr i="0" lang="en" sz="1500" u="none" cap="none" strike="noStrike">
                <a:solidFill>
                  <a:srgbClr val="FFFFFF"/>
                </a:solidFill>
                <a:latin typeface="Inconsolata"/>
                <a:ea typeface="Inconsolata"/>
                <a:cs typeface="Inconsolata"/>
                <a:sym typeface="Inconsolata"/>
              </a:rPr>
              <a:t>&lt;/ul&gt;</a:t>
            </a:r>
            <a:endParaRPr sz="1500">
              <a:solidFill>
                <a:srgbClr val="FFFFFF"/>
              </a:solidFill>
              <a:latin typeface="Inconsolata"/>
              <a:ea typeface="Inconsolata"/>
              <a:cs typeface="Inconsolata"/>
              <a:sym typeface="Inconsolat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6"/>
          <p:cNvSpPr/>
          <p:nvPr/>
        </p:nvSpPr>
        <p:spPr>
          <a:xfrm>
            <a:off x="2161525" y="1040775"/>
            <a:ext cx="4623000" cy="2864700"/>
          </a:xfrm>
          <a:prstGeom prst="rect">
            <a:avLst/>
          </a:prstGeom>
          <a:solidFill>
            <a:srgbClr val="000000"/>
          </a:solidFill>
          <a:ln>
            <a:noFill/>
          </a:ln>
        </p:spPr>
        <p:txBody>
          <a:bodyPr anchorCtr="0" anchor="t" bIns="45700" lIns="182875" spcFirstLastPara="1" rIns="45700" wrap="square" tIns="45700">
            <a:noAutofit/>
          </a:bodyPr>
          <a:lstStyle/>
          <a:p>
            <a:pPr indent="0" lvl="0" marL="0" marR="0" rtl="0" algn="l">
              <a:lnSpc>
                <a:spcPct val="100000"/>
              </a:lnSpc>
              <a:spcBef>
                <a:spcPts val="0"/>
              </a:spcBef>
              <a:spcAft>
                <a:spcPts val="0"/>
              </a:spcAft>
              <a:buClr>
                <a:srgbClr val="FF0000"/>
              </a:buClr>
              <a:buSzPts val="2400"/>
              <a:buFont typeface="Calibri"/>
              <a:buNone/>
            </a:pPr>
            <a:r>
              <a:rPr i="0" lang="en" sz="1600" u="none" cap="none" strike="noStrike">
                <a:solidFill>
                  <a:srgbClr val="FFFFFF"/>
                </a:solidFill>
                <a:latin typeface="Inconsolata"/>
                <a:ea typeface="Inconsolata"/>
                <a:cs typeface="Inconsolata"/>
                <a:sym typeface="Inconsolata"/>
              </a:rPr>
              <a:t>&lt;ul&gt;</a:t>
            </a:r>
            <a:endParaRPr sz="1600">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FF0000"/>
              </a:buClr>
              <a:buSzPts val="2400"/>
              <a:buFont typeface="Calibri"/>
              <a:buNone/>
            </a:pPr>
            <a:r>
              <a:rPr lang="en" sz="1600">
                <a:solidFill>
                  <a:srgbClr val="FFFFFF"/>
                </a:solidFill>
                <a:latin typeface="Inconsolata"/>
                <a:ea typeface="Inconsolata"/>
                <a:cs typeface="Inconsolata"/>
                <a:sym typeface="Inconsolata"/>
              </a:rPr>
              <a:t>&lt;&lt;&lt;&lt;&lt;&lt;&lt;&lt;&lt;&lt; HEAD</a:t>
            </a:r>
            <a:endParaRPr sz="1600">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i="0" lang="en" sz="1600" u="none" cap="none" strike="noStrike">
                <a:solidFill>
                  <a:srgbClr val="FFFFFF"/>
                </a:solidFill>
                <a:latin typeface="Inconsolata"/>
                <a:ea typeface="Inconsolata"/>
                <a:cs typeface="Inconsolata"/>
                <a:sym typeface="Inconsolata"/>
              </a:rPr>
              <a:t>&lt;li&gt;The Double Image&lt;/li&gt;</a:t>
            </a:r>
            <a:endParaRPr sz="1600">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i="0" lang="en" sz="1600" u="none" cap="none" strike="noStrike">
                <a:solidFill>
                  <a:srgbClr val="FFFFFF"/>
                </a:solidFill>
                <a:latin typeface="Inconsolata"/>
                <a:ea typeface="Inconsolata"/>
                <a:cs typeface="Inconsolata"/>
                <a:sym typeface="Inconsolata"/>
              </a:rPr>
              <a:t>&lt;li&gt;Heart’s Needle&lt;/li&gt;</a:t>
            </a:r>
            <a:endParaRPr sz="1600">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i="0" lang="en" sz="1600" u="none" cap="none" strike="noStrike">
                <a:solidFill>
                  <a:srgbClr val="FFFFFF"/>
                </a:solidFill>
                <a:latin typeface="Inconsolata"/>
                <a:ea typeface="Inconsolata"/>
                <a:cs typeface="Inconsolata"/>
                <a:sym typeface="Inconsolata"/>
              </a:rPr>
              <a:t>&lt;li&gt;Baby Picture&lt;/li&gt;</a:t>
            </a:r>
            <a:endParaRPr sz="16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sz="1600">
                <a:solidFill>
                  <a:schemeClr val="lt1"/>
                </a:solidFill>
                <a:latin typeface="Inconsolata"/>
                <a:ea typeface="Inconsolata"/>
                <a:cs typeface="Inconsolata"/>
                <a:sym typeface="Inconsolata"/>
              </a:rPr>
              <a:t>==========</a:t>
            </a:r>
            <a:endParaRPr sz="2000">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i="0" lang="en" sz="1600" u="none" cap="none" strike="noStrike">
                <a:solidFill>
                  <a:srgbClr val="FFFFFF"/>
                </a:solidFill>
                <a:latin typeface="Inconsolata"/>
                <a:ea typeface="Inconsolata"/>
                <a:cs typeface="Inconsolata"/>
                <a:sym typeface="Inconsolata"/>
              </a:rPr>
              <a:t>&lt;li&gt;Poems&lt;/li&gt;</a:t>
            </a:r>
            <a:endParaRPr sz="1600">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i="0" lang="en" sz="1600" u="none" cap="none" strike="noStrike">
                <a:solidFill>
                  <a:srgbClr val="FFFFFF"/>
                </a:solidFill>
                <a:latin typeface="Inconsolata"/>
                <a:ea typeface="Inconsolata"/>
                <a:cs typeface="Inconsolata"/>
                <a:sym typeface="Inconsolata"/>
              </a:rPr>
              <a:t>&lt;li&gt;Albums&lt;/li&gt;</a:t>
            </a:r>
            <a:endParaRPr sz="1600">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i="0" lang="en" sz="1600" u="none" cap="none" strike="noStrike">
                <a:solidFill>
                  <a:srgbClr val="FFFFFF"/>
                </a:solidFill>
                <a:latin typeface="Inconsolata"/>
                <a:ea typeface="Inconsolata"/>
                <a:cs typeface="Inconsolata"/>
                <a:sym typeface="Inconsolata"/>
              </a:rPr>
              <a:t>&lt;li&gt;Songs&lt;/li&gt;</a:t>
            </a:r>
            <a:endParaRPr sz="1600">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FF0000"/>
              </a:buClr>
              <a:buSzPts val="2400"/>
              <a:buFont typeface="Calibri"/>
              <a:buNone/>
            </a:pPr>
            <a:r>
              <a:rPr lang="en" sz="1600">
                <a:solidFill>
                  <a:srgbClr val="FFFFFF"/>
                </a:solidFill>
                <a:latin typeface="Inconsolata"/>
                <a:ea typeface="Inconsolata"/>
                <a:cs typeface="Inconsolata"/>
                <a:sym typeface="Inconsolata"/>
              </a:rPr>
              <a:t>&gt;&gt;&gt;&gt;&gt;&gt;&gt;&gt;&gt;&gt; main</a:t>
            </a:r>
            <a:endParaRPr sz="1600">
              <a:solidFill>
                <a:srgbClr val="FFFFFF"/>
              </a:solidFill>
              <a:latin typeface="Inconsolata"/>
              <a:ea typeface="Inconsolata"/>
              <a:cs typeface="Inconsolata"/>
              <a:sym typeface="Inconsolata"/>
            </a:endParaRPr>
          </a:p>
          <a:p>
            <a:pPr indent="0" lvl="0" marL="0" rtl="0" algn="l">
              <a:spcBef>
                <a:spcPts val="0"/>
              </a:spcBef>
              <a:spcAft>
                <a:spcPts val="0"/>
              </a:spcAft>
              <a:buClr>
                <a:srgbClr val="FF0000"/>
              </a:buClr>
              <a:buSzPts val="2400"/>
              <a:buFont typeface="Calibri"/>
              <a:buNone/>
            </a:pPr>
            <a:r>
              <a:rPr lang="en" sz="1600">
                <a:solidFill>
                  <a:schemeClr val="lt1"/>
                </a:solidFill>
                <a:latin typeface="Inconsolata"/>
                <a:ea typeface="Inconsolata"/>
                <a:cs typeface="Inconsolata"/>
                <a:sym typeface="Inconsolata"/>
              </a:rPr>
              <a:t>&lt;/ul&gt;</a:t>
            </a:r>
            <a:endParaRPr sz="1600">
              <a:solidFill>
                <a:srgbClr val="FFFFFF"/>
              </a:solidFill>
              <a:latin typeface="Inconsolata"/>
              <a:ea typeface="Inconsolata"/>
              <a:cs typeface="Inconsolata"/>
              <a:sym typeface="Inconsolata"/>
            </a:endParaRPr>
          </a:p>
        </p:txBody>
      </p:sp>
      <p:sp>
        <p:nvSpPr>
          <p:cNvPr id="1044" name="Google Shape;104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If Anne Had Pulled First...</a:t>
            </a:r>
            <a:endParaRPr/>
          </a:p>
        </p:txBody>
      </p:sp>
      <p:sp>
        <p:nvSpPr>
          <p:cNvPr id="1045" name="Google Shape;1045;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Conflict!</a:t>
            </a:r>
            <a:endParaRPr/>
          </a:p>
        </p:txBody>
      </p:sp>
      <p:grpSp>
        <p:nvGrpSpPr>
          <p:cNvPr id="1046" name="Google Shape;1046;p86"/>
          <p:cNvGrpSpPr/>
          <p:nvPr/>
        </p:nvGrpSpPr>
        <p:grpSpPr>
          <a:xfrm>
            <a:off x="5340079" y="2467250"/>
            <a:ext cx="1696884" cy="2012520"/>
            <a:chOff x="7722400" y="2661775"/>
            <a:chExt cx="1202100" cy="1425600"/>
          </a:xfrm>
        </p:grpSpPr>
        <p:sp>
          <p:nvSpPr>
            <p:cNvPr id="1047" name="Google Shape;1047;p86"/>
            <p:cNvSpPr/>
            <p:nvPr/>
          </p:nvSpPr>
          <p:spPr>
            <a:xfrm>
              <a:off x="7722400" y="2661775"/>
              <a:ext cx="1202100" cy="1425600"/>
            </a:xfrm>
            <a:prstGeom prst="rect">
              <a:avLst/>
            </a:prstGeom>
            <a:solidFill>
              <a:srgbClr val="C00000"/>
            </a:solidFill>
            <a:ln cap="flat" cmpd="sng" w="9525">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 sz="1200">
                  <a:solidFill>
                    <a:srgbClr val="FFFFFF"/>
                  </a:solidFill>
                  <a:latin typeface="Roboto"/>
                  <a:ea typeface="Roboto"/>
                  <a:cs typeface="Roboto"/>
                  <a:sym typeface="Roboto"/>
                </a:rPr>
                <a:t>CONFLICT!</a:t>
              </a:r>
              <a:endParaRPr b="1" sz="1200">
                <a:latin typeface="Roboto"/>
                <a:ea typeface="Roboto"/>
                <a:cs typeface="Roboto"/>
                <a:sym typeface="Roboto"/>
              </a:endParaRPr>
            </a:p>
          </p:txBody>
        </p:sp>
        <p:pic>
          <p:nvPicPr>
            <p:cNvPr id="1048" name="Google Shape;1048;p86"/>
            <p:cNvPicPr preferRelativeResize="0"/>
            <p:nvPr/>
          </p:nvPicPr>
          <p:blipFill>
            <a:blip r:embed="rId3">
              <a:alphaModFix/>
            </a:blip>
            <a:stretch>
              <a:fillRect/>
            </a:stretch>
          </p:blipFill>
          <p:spPr>
            <a:xfrm>
              <a:off x="7835113" y="2979146"/>
              <a:ext cx="976676" cy="975754"/>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87"/>
          <p:cNvSpPr txBox="1"/>
          <p:nvPr>
            <p:ph type="title"/>
          </p:nvPr>
        </p:nvSpPr>
        <p:spPr>
          <a:xfrm>
            <a:off x="2633800" y="1052000"/>
            <a:ext cx="4434600" cy="24309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000000"/>
              </a:buClr>
              <a:buSzPts val="2400"/>
              <a:buFont typeface="Arial"/>
              <a:buNone/>
            </a:pPr>
            <a:r>
              <a:rPr lang="en">
                <a:latin typeface="Roboto Light"/>
                <a:ea typeface="Roboto Light"/>
                <a:cs typeface="Roboto Light"/>
                <a:sym typeface="Roboto Light"/>
              </a:rPr>
              <a:t>The </a:t>
            </a:r>
            <a:r>
              <a:rPr b="1" lang="en"/>
              <a:t>overwritten</a:t>
            </a:r>
            <a:r>
              <a:rPr lang="en">
                <a:latin typeface="Roboto Light"/>
                <a:ea typeface="Roboto Light"/>
                <a:cs typeface="Roboto Light"/>
                <a:sym typeface="Roboto Light"/>
              </a:rPr>
              <a:t> work </a:t>
            </a:r>
            <a:r>
              <a:rPr lang="en">
                <a:latin typeface="Roboto Light"/>
                <a:ea typeface="Roboto Light"/>
                <a:cs typeface="Roboto Light"/>
                <a:sym typeface="Roboto Light"/>
              </a:rPr>
              <a:t>would have been</a:t>
            </a:r>
            <a:r>
              <a:rPr lang="en">
                <a:latin typeface="Roboto Light"/>
                <a:ea typeface="Roboto Light"/>
                <a:cs typeface="Roboto Light"/>
                <a:sym typeface="Roboto Light"/>
              </a:rPr>
              <a:t> discovered!</a:t>
            </a:r>
            <a:endParaRPr>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Maya Rolls Back</a:t>
            </a:r>
            <a:endParaRPr/>
          </a:p>
        </p:txBody>
      </p:sp>
      <p:sp>
        <p:nvSpPr>
          <p:cNvPr id="1059" name="Google Shape;1059;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400"/>
              <a:buFont typeface="Arial"/>
              <a:buNone/>
            </a:pPr>
            <a:r>
              <a:rPr lang="en"/>
              <a:t>Maya</a:t>
            </a:r>
            <a:r>
              <a:rPr lang="en"/>
              <a:t> </a:t>
            </a:r>
            <a:r>
              <a:rPr b="1" lang="en"/>
              <a:t>rolls</a:t>
            </a:r>
            <a:r>
              <a:rPr b="1" lang="en"/>
              <a:t> back</a:t>
            </a:r>
            <a:r>
              <a:rPr lang="en"/>
              <a:t> the code to an earlier version.</a:t>
            </a:r>
            <a:endParaRPr/>
          </a:p>
          <a:p>
            <a:pPr indent="0" lvl="0" marL="0" rtl="0" algn="l">
              <a:spcBef>
                <a:spcPts val="0"/>
              </a:spcBef>
              <a:spcAft>
                <a:spcPts val="0"/>
              </a:spcAft>
              <a:buNone/>
            </a:pPr>
            <a:r>
              <a:t/>
            </a:r>
            <a:endParaRPr/>
          </a:p>
        </p:txBody>
      </p:sp>
      <p:sp>
        <p:nvSpPr>
          <p:cNvPr id="1060" name="Google Shape;1060;p88"/>
          <p:cNvSpPr/>
          <p:nvPr/>
        </p:nvSpPr>
        <p:spPr>
          <a:xfrm>
            <a:off x="3866100" y="2157975"/>
            <a:ext cx="3719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a:ea typeface="Roboto"/>
              <a:cs typeface="Roboto"/>
              <a:sym typeface="Roboto"/>
            </a:endParaRPr>
          </a:p>
        </p:txBody>
      </p:sp>
      <p:sp>
        <p:nvSpPr>
          <p:cNvPr id="1061" name="Google Shape;1061;p88"/>
          <p:cNvSpPr/>
          <p:nvPr/>
        </p:nvSpPr>
        <p:spPr>
          <a:xfrm>
            <a:off x="2296600" y="21596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main</a:t>
            </a:r>
            <a:r>
              <a:rPr b="1" lang="en">
                <a:solidFill>
                  <a:srgbClr val="FFFFFF"/>
                </a:solidFill>
                <a:latin typeface="Roboto"/>
                <a:ea typeface="Roboto"/>
                <a:cs typeface="Roboto"/>
                <a:sym typeface="Roboto"/>
              </a:rPr>
              <a:t> branch</a:t>
            </a:r>
            <a:endParaRPr b="1">
              <a:solidFill>
                <a:srgbClr val="FFFFFF"/>
              </a:solidFill>
              <a:latin typeface="Roboto"/>
              <a:ea typeface="Roboto"/>
              <a:cs typeface="Roboto"/>
              <a:sym typeface="Roboto"/>
            </a:endParaRPr>
          </a:p>
        </p:txBody>
      </p:sp>
      <p:pic>
        <p:nvPicPr>
          <p:cNvPr id="1062" name="Google Shape;1062;p88"/>
          <p:cNvPicPr preferRelativeResize="0"/>
          <p:nvPr/>
        </p:nvPicPr>
        <p:blipFill>
          <a:blip r:embed="rId3">
            <a:alphaModFix/>
          </a:blip>
          <a:stretch>
            <a:fillRect/>
          </a:stretch>
        </p:blipFill>
        <p:spPr>
          <a:xfrm>
            <a:off x="4123450" y="1871762"/>
            <a:ext cx="726675" cy="767400"/>
          </a:xfrm>
          <a:prstGeom prst="rect">
            <a:avLst/>
          </a:prstGeom>
          <a:noFill/>
          <a:ln>
            <a:noFill/>
          </a:ln>
          <a:effectLst>
            <a:outerShdw blurRad="57150" rotWithShape="0" algn="bl" dir="5400000" dist="19050">
              <a:srgbClr val="000000">
                <a:alpha val="50000"/>
              </a:srgbClr>
            </a:outerShdw>
          </a:effectLst>
        </p:spPr>
      </p:pic>
      <p:sp>
        <p:nvSpPr>
          <p:cNvPr id="1063" name="Google Shape;1063;p88"/>
          <p:cNvSpPr/>
          <p:nvPr/>
        </p:nvSpPr>
        <p:spPr>
          <a:xfrm>
            <a:off x="1861075" y="17104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1</a:t>
            </a:r>
            <a:endParaRPr/>
          </a:p>
        </p:txBody>
      </p:sp>
      <p:pic>
        <p:nvPicPr>
          <p:cNvPr id="1064" name="Google Shape;1064;p88"/>
          <p:cNvPicPr preferRelativeResize="0"/>
          <p:nvPr/>
        </p:nvPicPr>
        <p:blipFill>
          <a:blip r:embed="rId3">
            <a:alphaModFix/>
          </a:blip>
          <a:stretch>
            <a:fillRect/>
          </a:stretch>
        </p:blipFill>
        <p:spPr>
          <a:xfrm>
            <a:off x="1953400" y="1871762"/>
            <a:ext cx="726675" cy="767400"/>
          </a:xfrm>
          <a:prstGeom prst="rect">
            <a:avLst/>
          </a:prstGeom>
          <a:noFill/>
          <a:ln>
            <a:noFill/>
          </a:ln>
          <a:effectLst>
            <a:outerShdw blurRad="57150" rotWithShape="0" algn="bl" dir="5400000" dist="19050">
              <a:srgbClr val="000000">
                <a:alpha val="50000"/>
              </a:srgbClr>
            </a:outerShdw>
          </a:effectLst>
        </p:spPr>
      </p:pic>
      <p:sp>
        <p:nvSpPr>
          <p:cNvPr id="1065" name="Google Shape;1065;p88"/>
          <p:cNvSpPr/>
          <p:nvPr/>
        </p:nvSpPr>
        <p:spPr>
          <a:xfrm>
            <a:off x="4733300" y="17104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2</a:t>
            </a:r>
            <a:endParaRPr/>
          </a:p>
        </p:txBody>
      </p:sp>
      <p:grpSp>
        <p:nvGrpSpPr>
          <p:cNvPr id="1066" name="Google Shape;1066;p88"/>
          <p:cNvGrpSpPr/>
          <p:nvPr/>
        </p:nvGrpSpPr>
        <p:grpSpPr>
          <a:xfrm>
            <a:off x="5163000" y="1710463"/>
            <a:ext cx="905650" cy="928687"/>
            <a:chOff x="6991800" y="1791113"/>
            <a:chExt cx="905650" cy="928687"/>
          </a:xfrm>
        </p:grpSpPr>
        <p:pic>
          <p:nvPicPr>
            <p:cNvPr id="1067" name="Google Shape;1067;p88"/>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rotWithShape="0" algn="bl" dir="5400000" dist="19050">
                <a:srgbClr val="000000">
                  <a:alpha val="50000"/>
                </a:srgbClr>
              </a:outerShdw>
            </a:effectLst>
          </p:spPr>
        </p:pic>
        <p:sp>
          <p:nvSpPr>
            <p:cNvPr id="1068" name="Google Shape;1068;p88"/>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3</a:t>
              </a:r>
              <a:endParaRPr/>
            </a:p>
          </p:txBody>
        </p:sp>
      </p:grpSp>
      <p:grpSp>
        <p:nvGrpSpPr>
          <p:cNvPr id="1069" name="Google Shape;1069;p88"/>
          <p:cNvGrpSpPr/>
          <p:nvPr/>
        </p:nvGrpSpPr>
        <p:grpSpPr>
          <a:xfrm>
            <a:off x="6202550" y="1710463"/>
            <a:ext cx="905650" cy="928687"/>
            <a:chOff x="6991800" y="1791113"/>
            <a:chExt cx="905650" cy="928687"/>
          </a:xfrm>
        </p:grpSpPr>
        <p:pic>
          <p:nvPicPr>
            <p:cNvPr id="1070" name="Google Shape;1070;p88"/>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rotWithShape="0" algn="bl" dir="5400000" dist="19050">
                <a:srgbClr val="000000">
                  <a:alpha val="50000"/>
                </a:srgbClr>
              </a:outerShdw>
            </a:effectLst>
          </p:spPr>
        </p:pic>
        <p:sp>
          <p:nvSpPr>
            <p:cNvPr id="1071" name="Google Shape;1071;p88"/>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4</a:t>
              </a:r>
              <a:endParaRPr/>
            </a:p>
          </p:txBody>
        </p:sp>
      </p:grpSp>
      <p:sp>
        <p:nvSpPr>
          <p:cNvPr id="1072" name="Google Shape;1072;p88"/>
          <p:cNvSpPr/>
          <p:nvPr/>
        </p:nvSpPr>
        <p:spPr>
          <a:xfrm>
            <a:off x="3151675" y="3750925"/>
            <a:ext cx="2327700" cy="2958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Anne’s personal branch</a:t>
            </a:r>
            <a:endParaRPr b="1" sz="1200">
              <a:solidFill>
                <a:srgbClr val="FFFFFF"/>
              </a:solidFill>
              <a:latin typeface="Roboto"/>
              <a:ea typeface="Roboto"/>
              <a:cs typeface="Roboto"/>
              <a:sym typeface="Roboto"/>
            </a:endParaRPr>
          </a:p>
        </p:txBody>
      </p:sp>
      <p:pic>
        <p:nvPicPr>
          <p:cNvPr id="1073" name="Google Shape;1073;p88"/>
          <p:cNvPicPr preferRelativeResize="0"/>
          <p:nvPr/>
        </p:nvPicPr>
        <p:blipFill>
          <a:blip r:embed="rId3">
            <a:alphaModFix/>
          </a:blip>
          <a:stretch>
            <a:fillRect/>
          </a:stretch>
        </p:blipFill>
        <p:spPr>
          <a:xfrm>
            <a:off x="5190250" y="3599537"/>
            <a:ext cx="726675" cy="767400"/>
          </a:xfrm>
          <a:prstGeom prst="rect">
            <a:avLst/>
          </a:prstGeom>
          <a:noFill/>
          <a:ln>
            <a:noFill/>
          </a:ln>
          <a:effectLst>
            <a:outerShdw blurRad="57150" rotWithShape="0" algn="bl" dir="5400000" dist="19050">
              <a:srgbClr val="000000">
                <a:alpha val="50000"/>
              </a:srgbClr>
            </a:outerShdw>
          </a:effectLst>
        </p:spPr>
      </p:pic>
      <p:pic>
        <p:nvPicPr>
          <p:cNvPr id="1074" name="Google Shape;1074;p88"/>
          <p:cNvPicPr preferRelativeResize="0"/>
          <p:nvPr/>
        </p:nvPicPr>
        <p:blipFill rotWithShape="1">
          <a:blip r:embed="rId4">
            <a:alphaModFix/>
          </a:blip>
          <a:srcRect b="0" l="0" r="0" t="0"/>
          <a:stretch/>
        </p:blipFill>
        <p:spPr>
          <a:xfrm>
            <a:off x="2118924" y="3186188"/>
            <a:ext cx="1299225" cy="1299225"/>
          </a:xfrm>
          <a:prstGeom prst="rect">
            <a:avLst/>
          </a:prstGeom>
          <a:noFill/>
          <a:ln>
            <a:noFill/>
          </a:ln>
          <a:effectLst>
            <a:outerShdw blurRad="57150" rotWithShape="0" algn="bl" dir="5400000" dist="19050">
              <a:srgbClr val="000000">
                <a:alpha val="50000"/>
              </a:srgbClr>
            </a:outerShdw>
          </a:effectLst>
        </p:spPr>
      </p:pic>
      <p:sp>
        <p:nvSpPr>
          <p:cNvPr id="1075" name="Google Shape;1075;p88"/>
          <p:cNvSpPr txBox="1"/>
          <p:nvPr/>
        </p:nvSpPr>
        <p:spPr>
          <a:xfrm>
            <a:off x="5230125" y="3033050"/>
            <a:ext cx="11964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0000"/>
                </a:solidFill>
                <a:latin typeface="Inconsolata"/>
                <a:ea typeface="Inconsolata"/>
                <a:cs typeface="Inconsolata"/>
                <a:sym typeface="Inconsolata"/>
              </a:rPr>
              <a:t>x</a:t>
            </a:r>
            <a:endParaRPr sz="9600">
              <a:solidFill>
                <a:srgbClr val="FF0000"/>
              </a:solidFill>
              <a:latin typeface="Inconsolata"/>
              <a:ea typeface="Inconsolata"/>
              <a:cs typeface="Inconsolata"/>
              <a:sym typeface="Inconsolata"/>
            </a:endParaRPr>
          </a:p>
        </p:txBody>
      </p:sp>
      <p:sp>
        <p:nvSpPr>
          <p:cNvPr id="1076" name="Google Shape;1076;p88"/>
          <p:cNvSpPr txBox="1"/>
          <p:nvPr/>
        </p:nvSpPr>
        <p:spPr>
          <a:xfrm>
            <a:off x="5153925" y="1280450"/>
            <a:ext cx="11964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0000"/>
                </a:solidFill>
                <a:latin typeface="Inconsolata"/>
                <a:ea typeface="Inconsolata"/>
                <a:cs typeface="Inconsolata"/>
                <a:sym typeface="Inconsolata"/>
              </a:rPr>
              <a:t>x</a:t>
            </a:r>
            <a:endParaRPr sz="9600">
              <a:solidFill>
                <a:srgbClr val="FF0000"/>
              </a:solidFill>
              <a:latin typeface="Inconsolata"/>
              <a:ea typeface="Inconsolata"/>
              <a:cs typeface="Inconsolata"/>
              <a:sym typeface="Inconsolata"/>
            </a:endParaRPr>
          </a:p>
        </p:txBody>
      </p:sp>
      <p:sp>
        <p:nvSpPr>
          <p:cNvPr id="1077" name="Google Shape;1077;p88"/>
          <p:cNvSpPr/>
          <p:nvPr/>
        </p:nvSpPr>
        <p:spPr>
          <a:xfrm rot="-5400000">
            <a:off x="5309349" y="1877606"/>
            <a:ext cx="612954" cy="2249964"/>
          </a:xfrm>
          <a:custGeom>
            <a:rect b="b" l="l" r="r" t="t"/>
            <a:pathLst>
              <a:path extrusionOk="0" h="21600" w="21600">
                <a:moveTo>
                  <a:pt x="21398" y="0"/>
                </a:moveTo>
                <a:cubicBezTo>
                  <a:pt x="10699" y="0"/>
                  <a:pt x="0" y="5400"/>
                  <a:pt x="0" y="10800"/>
                </a:cubicBezTo>
                <a:cubicBezTo>
                  <a:pt x="0" y="16200"/>
                  <a:pt x="10800" y="21600"/>
                  <a:pt x="21600" y="21600"/>
                </a:cubicBezTo>
              </a:path>
            </a:pathLst>
          </a:custGeom>
          <a:noFill/>
          <a:ln cap="flat" cmpd="sng" w="63500">
            <a:solidFill>
              <a:srgbClr val="00FFFF"/>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078" name="Google Shape;1078;p88"/>
          <p:cNvCxnSpPr/>
          <p:nvPr/>
        </p:nvCxnSpPr>
        <p:spPr>
          <a:xfrm flipH="1" rot="10800000">
            <a:off x="2236850" y="1801312"/>
            <a:ext cx="2416500" cy="13500"/>
          </a:xfrm>
          <a:prstGeom prst="straightConnector1">
            <a:avLst/>
          </a:prstGeom>
          <a:noFill/>
          <a:ln cap="flat" cmpd="sng" w="28575">
            <a:solidFill>
              <a:srgbClr val="A9B7C0"/>
            </a:solidFill>
            <a:prstDash val="solid"/>
            <a:round/>
            <a:headEnd len="med" w="med" type="none"/>
            <a:tailEnd len="med" w="med" type="triangle"/>
          </a:ln>
        </p:spPr>
      </p:cxnSp>
      <p:cxnSp>
        <p:nvCxnSpPr>
          <p:cNvPr id="1079" name="Google Shape;1079;p88"/>
          <p:cNvCxnSpPr/>
          <p:nvPr/>
        </p:nvCxnSpPr>
        <p:spPr>
          <a:xfrm flipH="1" rot="10800000">
            <a:off x="5132450" y="1801312"/>
            <a:ext cx="548700" cy="13500"/>
          </a:xfrm>
          <a:prstGeom prst="straightConnector1">
            <a:avLst/>
          </a:prstGeom>
          <a:noFill/>
          <a:ln cap="flat" cmpd="sng" w="28575">
            <a:solidFill>
              <a:srgbClr val="A9B7C0"/>
            </a:solidFill>
            <a:prstDash val="solid"/>
            <a:round/>
            <a:headEnd len="med" w="med" type="none"/>
            <a:tailEnd len="med" w="med" type="triangle"/>
          </a:ln>
        </p:spPr>
      </p:cxnSp>
      <p:cxnSp>
        <p:nvCxnSpPr>
          <p:cNvPr id="1080" name="Google Shape;1080;p88"/>
          <p:cNvCxnSpPr/>
          <p:nvPr/>
        </p:nvCxnSpPr>
        <p:spPr>
          <a:xfrm flipH="1" rot="10800000">
            <a:off x="6160250" y="1776637"/>
            <a:ext cx="548700" cy="13500"/>
          </a:xfrm>
          <a:prstGeom prst="straightConnector1">
            <a:avLst/>
          </a:prstGeom>
          <a:noFill/>
          <a:ln cap="flat" cmpd="sng" w="28575">
            <a:solidFill>
              <a:srgbClr val="A9B7C0"/>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8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 Minutes</a:t>
            </a:r>
            <a:endParaRPr/>
          </a:p>
        </p:txBody>
      </p:sp>
      <p:sp>
        <p:nvSpPr>
          <p:cNvPr id="1086" name="Google Shape;1086;p8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b="1" lang="en" sz="3000"/>
              <a:t>: </a:t>
            </a:r>
            <a:endParaRPr b="1" sz="3000"/>
          </a:p>
          <a:p>
            <a:pPr indent="0" lvl="0" marL="0" rtl="0" algn="l">
              <a:spcBef>
                <a:spcPts val="0"/>
              </a:spcBef>
              <a:spcAft>
                <a:spcPts val="0"/>
              </a:spcAft>
              <a:buNone/>
            </a:pPr>
            <a:r>
              <a:rPr lang="en" sz="3000">
                <a:latin typeface="Roboto Light"/>
                <a:ea typeface="Roboto Light"/>
                <a:cs typeface="Roboto Light"/>
                <a:sym typeface="Roboto Light"/>
              </a:rPr>
              <a:t>Explain Git (Version Control)</a:t>
            </a:r>
            <a:endParaRPr sz="3000">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Explain Git (Version Control)</a:t>
            </a:r>
            <a:endParaRPr/>
          </a:p>
        </p:txBody>
      </p:sp>
      <p:sp>
        <p:nvSpPr>
          <p:cNvPr id="1092" name="Google Shape;1092;p90"/>
          <p:cNvSpPr txBox="1"/>
          <p:nvPr>
            <p:ph idx="2" type="body"/>
          </p:nvPr>
        </p:nvSpPr>
        <p:spPr>
          <a:xfrm>
            <a:off x="175" y="995938"/>
            <a:ext cx="9144000" cy="3487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sz="1800"/>
              <a:t>With a partner, have one of you explain the following to the other</a:t>
            </a:r>
            <a:r>
              <a:rPr lang="en" sz="1800"/>
              <a:t>:</a:t>
            </a:r>
            <a:endParaRPr sz="1800"/>
          </a:p>
          <a:p>
            <a:pPr indent="0" lvl="0" marL="0" rtl="0" algn="l">
              <a:spcBef>
                <a:spcPts val="800"/>
              </a:spcBef>
              <a:spcAft>
                <a:spcPts val="0"/>
              </a:spcAft>
              <a:buClr>
                <a:schemeClr val="dk1"/>
              </a:buClr>
              <a:buSzPts val="1100"/>
              <a:buFont typeface="Arial"/>
              <a:buNone/>
            </a:pPr>
            <a:r>
              <a:rPr lang="en" sz="1800"/>
              <a:t>The concept of version control</a:t>
            </a:r>
            <a:endParaRPr sz="1800"/>
          </a:p>
          <a:p>
            <a:pPr indent="0" lvl="0" marL="0" rtl="0" algn="l">
              <a:spcBef>
                <a:spcPts val="800"/>
              </a:spcBef>
              <a:spcAft>
                <a:spcPts val="0"/>
              </a:spcAft>
              <a:buClr>
                <a:schemeClr val="dk1"/>
              </a:buClr>
              <a:buSzPts val="1100"/>
              <a:buFont typeface="Arial"/>
              <a:buNone/>
            </a:pPr>
            <a:r>
              <a:t/>
            </a:r>
            <a:endParaRPr sz="1800"/>
          </a:p>
          <a:p>
            <a:pPr indent="0" lvl="0" marL="0" rtl="0" algn="l">
              <a:spcBef>
                <a:spcPts val="800"/>
              </a:spcBef>
              <a:spcAft>
                <a:spcPts val="0"/>
              </a:spcAft>
              <a:buClr>
                <a:schemeClr val="dk1"/>
              </a:buClr>
              <a:buSzPts val="1100"/>
              <a:buFont typeface="Arial"/>
              <a:buNone/>
            </a:pPr>
            <a:r>
              <a:rPr b="1" lang="en" sz="1800"/>
              <a:t>Then the other person should explain:</a:t>
            </a:r>
            <a:endParaRPr b="1" sz="1800"/>
          </a:p>
          <a:p>
            <a:pPr indent="0" lvl="0" marL="0" rtl="0" algn="l">
              <a:spcBef>
                <a:spcPts val="800"/>
              </a:spcBef>
              <a:spcAft>
                <a:spcPts val="0"/>
              </a:spcAft>
              <a:buClr>
                <a:schemeClr val="dk1"/>
              </a:buClr>
              <a:buSzPts val="1100"/>
              <a:buFont typeface="Arial"/>
              <a:buNone/>
            </a:pPr>
            <a:r>
              <a:rPr lang="en" sz="1800"/>
              <a:t>Two advantages of using a version control system </a:t>
            </a:r>
            <a:endParaRPr sz="1800"/>
          </a:p>
          <a:p>
            <a:pPr indent="0" lvl="0" marL="0" rtl="0" algn="l">
              <a:spcBef>
                <a:spcPts val="800"/>
              </a:spcBef>
              <a:spcAft>
                <a:spcPts val="800"/>
              </a:spcAft>
              <a:buNone/>
            </a:pPr>
            <a:r>
              <a:t/>
            </a:r>
            <a:endParaRPr sz="1800"/>
          </a:p>
        </p:txBody>
      </p:sp>
      <p:sp>
        <p:nvSpPr>
          <p:cNvPr id="1093" name="Google Shape;1093;p9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 Minutes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GitHub?</a:t>
            </a:r>
            <a:endParaRPr/>
          </a:p>
        </p:txBody>
      </p:sp>
      <p:sp>
        <p:nvSpPr>
          <p:cNvPr id="1099" name="Google Shape;1099;p91"/>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GitHub is a web-based hosting service that stores code online.</a:t>
            </a:r>
            <a:endParaRPr/>
          </a:p>
        </p:txBody>
      </p:sp>
      <p:sp>
        <p:nvSpPr>
          <p:cNvPr id="1100" name="Google Shape;1100;p91"/>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A</a:t>
            </a:r>
            <a:r>
              <a:rPr lang="en"/>
              <a:t>llows developers to pull (download) code and push (upload) code to repositories (directories). </a:t>
            </a:r>
            <a:endParaRPr/>
          </a:p>
        </p:txBody>
      </p:sp>
      <p:sp>
        <p:nvSpPr>
          <p:cNvPr id="1101" name="Google Shape;1101;p91"/>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A</a:t>
            </a:r>
            <a:r>
              <a:rPr lang="en"/>
              <a:t>llows developers to view histories of code changes and track issues. </a:t>
            </a:r>
            <a:endParaRPr/>
          </a:p>
        </p:txBody>
      </p:sp>
      <p:pic>
        <p:nvPicPr>
          <p:cNvPr id="1102" name="Google Shape;1102;p91"/>
          <p:cNvPicPr preferRelativeResize="0"/>
          <p:nvPr/>
        </p:nvPicPr>
        <p:blipFill>
          <a:blip r:embed="rId3">
            <a:alphaModFix/>
          </a:blip>
          <a:stretch>
            <a:fillRect/>
          </a:stretch>
        </p:blipFill>
        <p:spPr>
          <a:xfrm>
            <a:off x="1335438" y="2999650"/>
            <a:ext cx="1149174" cy="11491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92"/>
          <p:cNvSpPr/>
          <p:nvPr/>
        </p:nvSpPr>
        <p:spPr>
          <a:xfrm>
            <a:off x="976100" y="3413925"/>
            <a:ext cx="6003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Push code</a:t>
            </a:r>
            <a:endParaRPr b="1" sz="1200">
              <a:latin typeface="Roboto"/>
              <a:ea typeface="Roboto"/>
              <a:cs typeface="Roboto"/>
              <a:sym typeface="Roboto"/>
            </a:endParaRPr>
          </a:p>
        </p:txBody>
      </p:sp>
      <p:sp>
        <p:nvSpPr>
          <p:cNvPr id="1108" name="Google Shape;1108;p92"/>
          <p:cNvSpPr/>
          <p:nvPr/>
        </p:nvSpPr>
        <p:spPr>
          <a:xfrm flipH="1" rot="5400000">
            <a:off x="5692775" y="2798075"/>
            <a:ext cx="29508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sp>
        <p:nvSpPr>
          <p:cNvPr id="1109" name="Google Shape;1109;p92"/>
          <p:cNvSpPr/>
          <p:nvPr/>
        </p:nvSpPr>
        <p:spPr>
          <a:xfrm flipH="1" rot="5400000">
            <a:off x="5044500" y="2164275"/>
            <a:ext cx="19296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sp>
        <p:nvSpPr>
          <p:cNvPr id="1110" name="Google Shape;1110;p92"/>
          <p:cNvSpPr/>
          <p:nvPr/>
        </p:nvSpPr>
        <p:spPr>
          <a:xfrm flipH="1">
            <a:off x="5217000" y="3015675"/>
            <a:ext cx="9057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sp>
        <p:nvSpPr>
          <p:cNvPr id="1111" name="Google Shape;1111;p92"/>
          <p:cNvSpPr/>
          <p:nvPr/>
        </p:nvSpPr>
        <p:spPr>
          <a:xfrm flipH="1" rot="5400000">
            <a:off x="4053900" y="2164275"/>
            <a:ext cx="19296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sp>
        <p:nvSpPr>
          <p:cNvPr id="1112" name="Google Shape;1112;p92"/>
          <p:cNvSpPr/>
          <p:nvPr/>
        </p:nvSpPr>
        <p:spPr>
          <a:xfrm>
            <a:off x="976100" y="2369800"/>
            <a:ext cx="4860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Push code</a:t>
            </a:r>
            <a:endParaRPr b="1" sz="1200">
              <a:latin typeface="Roboto"/>
              <a:ea typeface="Roboto"/>
              <a:cs typeface="Roboto"/>
              <a:sym typeface="Roboto"/>
            </a:endParaRPr>
          </a:p>
        </p:txBody>
      </p:sp>
      <p:sp>
        <p:nvSpPr>
          <p:cNvPr id="1113" name="Google Shape;1113;p92"/>
          <p:cNvSpPr/>
          <p:nvPr/>
        </p:nvSpPr>
        <p:spPr>
          <a:xfrm flipH="1" rot="5400000">
            <a:off x="5332900" y="2094550"/>
            <a:ext cx="7809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sp>
        <p:nvSpPr>
          <p:cNvPr id="1114" name="Google Shape;1114;p92"/>
          <p:cNvSpPr/>
          <p:nvPr/>
        </p:nvSpPr>
        <p:spPr>
          <a:xfrm flipH="1" rot="5400000">
            <a:off x="4236450" y="1594050"/>
            <a:ext cx="9585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sp>
        <p:nvSpPr>
          <p:cNvPr id="1115" name="Google Shape;1115;p92"/>
          <p:cNvSpPr/>
          <p:nvPr/>
        </p:nvSpPr>
        <p:spPr>
          <a:xfrm>
            <a:off x="661950" y="1321400"/>
            <a:ext cx="7790400" cy="295800"/>
          </a:xfrm>
          <a:prstGeom prst="roundRect">
            <a:avLst>
              <a:gd fmla="val 16667" name="adj"/>
            </a:avLst>
          </a:prstGeom>
          <a:solidFill>
            <a:schemeClr val="dk1"/>
          </a:solidFill>
          <a:ln>
            <a:noFill/>
          </a:ln>
        </p:spPr>
        <p:txBody>
          <a:bodyPr anchorCtr="0" anchor="ctr" bIns="91425" lIns="1042400"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GitHub </a:t>
            </a:r>
            <a:r>
              <a:rPr b="1" lang="en">
                <a:solidFill>
                  <a:srgbClr val="FFFFFF"/>
                </a:solidFill>
                <a:latin typeface="Roboto"/>
                <a:ea typeface="Roboto"/>
                <a:cs typeface="Roboto"/>
                <a:sym typeface="Roboto"/>
              </a:rPr>
              <a:t>Branch</a:t>
            </a:r>
            <a:endParaRPr b="1">
              <a:solidFill>
                <a:srgbClr val="FFFFFF"/>
              </a:solidFill>
              <a:latin typeface="Roboto"/>
              <a:ea typeface="Roboto"/>
              <a:cs typeface="Roboto"/>
              <a:sym typeface="Roboto"/>
            </a:endParaRPr>
          </a:p>
        </p:txBody>
      </p:sp>
      <p:sp>
        <p:nvSpPr>
          <p:cNvPr id="1116" name="Google Shape;1116;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Pushing and Pulling to GitHub</a:t>
            </a:r>
            <a:endParaRPr/>
          </a:p>
        </p:txBody>
      </p:sp>
      <p:pic>
        <p:nvPicPr>
          <p:cNvPr id="1117" name="Google Shape;1117;p92"/>
          <p:cNvPicPr preferRelativeResize="0"/>
          <p:nvPr/>
        </p:nvPicPr>
        <p:blipFill>
          <a:blip r:embed="rId3">
            <a:alphaModFix/>
          </a:blip>
          <a:stretch>
            <a:fillRect/>
          </a:stretch>
        </p:blipFill>
        <p:spPr>
          <a:xfrm>
            <a:off x="4428250" y="1033562"/>
            <a:ext cx="726675" cy="767400"/>
          </a:xfrm>
          <a:prstGeom prst="rect">
            <a:avLst/>
          </a:prstGeom>
          <a:noFill/>
          <a:ln>
            <a:noFill/>
          </a:ln>
          <a:effectLst>
            <a:outerShdw blurRad="57150" rotWithShape="0" algn="bl" dir="5400000" dist="19050">
              <a:srgbClr val="000000">
                <a:alpha val="50000"/>
              </a:srgbClr>
            </a:outerShdw>
          </a:effectLst>
        </p:spPr>
      </p:pic>
      <p:sp>
        <p:nvSpPr>
          <p:cNvPr id="1118" name="Google Shape;1118;p92"/>
          <p:cNvSpPr/>
          <p:nvPr/>
        </p:nvSpPr>
        <p:spPr>
          <a:xfrm>
            <a:off x="8156675" y="8722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4</a:t>
            </a:r>
            <a:endParaRPr/>
          </a:p>
        </p:txBody>
      </p:sp>
      <p:pic>
        <p:nvPicPr>
          <p:cNvPr id="1119" name="Google Shape;1119;p92"/>
          <p:cNvPicPr preferRelativeResize="0"/>
          <p:nvPr/>
        </p:nvPicPr>
        <p:blipFill>
          <a:blip r:embed="rId3">
            <a:alphaModFix/>
          </a:blip>
          <a:stretch>
            <a:fillRect/>
          </a:stretch>
        </p:blipFill>
        <p:spPr>
          <a:xfrm>
            <a:off x="7546900" y="1033562"/>
            <a:ext cx="726675" cy="767400"/>
          </a:xfrm>
          <a:prstGeom prst="rect">
            <a:avLst/>
          </a:prstGeom>
          <a:noFill/>
          <a:ln>
            <a:noFill/>
          </a:ln>
          <a:effectLst>
            <a:outerShdw blurRad="57150" rotWithShape="0" algn="bl" dir="5400000" dist="19050">
              <a:srgbClr val="000000">
                <a:alpha val="50000"/>
              </a:srgbClr>
            </a:outerShdw>
          </a:effectLst>
        </p:spPr>
      </p:pic>
      <p:sp>
        <p:nvSpPr>
          <p:cNvPr id="1120" name="Google Shape;1120;p92"/>
          <p:cNvSpPr/>
          <p:nvPr/>
        </p:nvSpPr>
        <p:spPr>
          <a:xfrm>
            <a:off x="5038100" y="8722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1</a:t>
            </a:r>
            <a:endParaRPr/>
          </a:p>
        </p:txBody>
      </p:sp>
      <p:grpSp>
        <p:nvGrpSpPr>
          <p:cNvPr id="1121" name="Google Shape;1121;p92"/>
          <p:cNvGrpSpPr/>
          <p:nvPr/>
        </p:nvGrpSpPr>
        <p:grpSpPr>
          <a:xfrm>
            <a:off x="5467800" y="872263"/>
            <a:ext cx="905650" cy="928687"/>
            <a:chOff x="6991800" y="1791113"/>
            <a:chExt cx="905650" cy="928687"/>
          </a:xfrm>
        </p:grpSpPr>
        <p:pic>
          <p:nvPicPr>
            <p:cNvPr id="1122" name="Google Shape;1122;p92"/>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rotWithShape="0" algn="bl" dir="5400000" dist="19050">
                <a:srgbClr val="000000">
                  <a:alpha val="50000"/>
                </a:srgbClr>
              </a:outerShdw>
            </a:effectLst>
          </p:spPr>
        </p:pic>
        <p:sp>
          <p:nvSpPr>
            <p:cNvPr id="1123" name="Google Shape;1123;p92"/>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2</a:t>
              </a:r>
              <a:endParaRPr/>
            </a:p>
          </p:txBody>
        </p:sp>
      </p:grpSp>
      <p:grpSp>
        <p:nvGrpSpPr>
          <p:cNvPr id="1124" name="Google Shape;1124;p92"/>
          <p:cNvGrpSpPr/>
          <p:nvPr/>
        </p:nvGrpSpPr>
        <p:grpSpPr>
          <a:xfrm>
            <a:off x="6507350" y="872263"/>
            <a:ext cx="905650" cy="928687"/>
            <a:chOff x="6991800" y="1791113"/>
            <a:chExt cx="905650" cy="928687"/>
          </a:xfrm>
        </p:grpSpPr>
        <p:pic>
          <p:nvPicPr>
            <p:cNvPr id="1125" name="Google Shape;1125;p92"/>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rotWithShape="0" algn="bl" dir="5400000" dist="19050">
                <a:srgbClr val="000000">
                  <a:alpha val="50000"/>
                </a:srgbClr>
              </a:outerShdw>
            </a:effectLst>
          </p:spPr>
        </p:pic>
        <p:sp>
          <p:nvSpPr>
            <p:cNvPr id="1126" name="Google Shape;1126;p92"/>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3</a:t>
              </a:r>
              <a:endParaRPr/>
            </a:p>
          </p:txBody>
        </p:sp>
      </p:grpSp>
      <p:grpSp>
        <p:nvGrpSpPr>
          <p:cNvPr id="1127" name="Google Shape;1127;p92"/>
          <p:cNvGrpSpPr/>
          <p:nvPr/>
        </p:nvGrpSpPr>
        <p:grpSpPr>
          <a:xfrm>
            <a:off x="359367" y="764114"/>
            <a:ext cx="1009434" cy="1012652"/>
            <a:chOff x="505188" y="894713"/>
            <a:chExt cx="1149174" cy="1149174"/>
          </a:xfrm>
        </p:grpSpPr>
        <p:sp>
          <p:nvSpPr>
            <p:cNvPr id="1128" name="Google Shape;1128;p92"/>
            <p:cNvSpPr/>
            <p:nvPr/>
          </p:nvSpPr>
          <p:spPr>
            <a:xfrm>
              <a:off x="591675" y="981200"/>
              <a:ext cx="976200" cy="976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92"/>
            <p:cNvPicPr preferRelativeResize="0"/>
            <p:nvPr/>
          </p:nvPicPr>
          <p:blipFill>
            <a:blip r:embed="rId4">
              <a:alphaModFix/>
            </a:blip>
            <a:stretch>
              <a:fillRect/>
            </a:stretch>
          </p:blipFill>
          <p:spPr>
            <a:xfrm>
              <a:off x="505188" y="894713"/>
              <a:ext cx="1149174" cy="1149174"/>
            </a:xfrm>
            <a:prstGeom prst="rect">
              <a:avLst/>
            </a:prstGeom>
            <a:noFill/>
            <a:ln>
              <a:noFill/>
            </a:ln>
          </p:spPr>
        </p:pic>
      </p:grpSp>
      <p:pic>
        <p:nvPicPr>
          <p:cNvPr id="1130" name="Google Shape;1130;p92"/>
          <p:cNvPicPr preferRelativeResize="0"/>
          <p:nvPr/>
        </p:nvPicPr>
        <p:blipFill>
          <a:blip r:embed="rId5">
            <a:alphaModFix/>
          </a:blip>
          <a:stretch>
            <a:fillRect/>
          </a:stretch>
        </p:blipFill>
        <p:spPr>
          <a:xfrm>
            <a:off x="411251" y="1851349"/>
            <a:ext cx="905681" cy="905681"/>
          </a:xfrm>
          <a:prstGeom prst="rect">
            <a:avLst/>
          </a:prstGeom>
          <a:noFill/>
          <a:ln>
            <a:noFill/>
          </a:ln>
          <a:effectLst>
            <a:outerShdw blurRad="57150" rotWithShape="0" algn="bl" dir="5400000" dist="19050">
              <a:srgbClr val="000000">
                <a:alpha val="50000"/>
              </a:srgbClr>
            </a:outerShdw>
          </a:effectLst>
        </p:spPr>
      </p:pic>
      <p:pic>
        <p:nvPicPr>
          <p:cNvPr id="1131" name="Google Shape;1131;p92"/>
          <p:cNvPicPr preferRelativeResize="0"/>
          <p:nvPr/>
        </p:nvPicPr>
        <p:blipFill rotWithShape="1">
          <a:blip r:embed="rId6">
            <a:alphaModFix/>
          </a:blip>
          <a:srcRect b="0" l="0" r="0" t="0"/>
          <a:stretch/>
        </p:blipFill>
        <p:spPr>
          <a:xfrm>
            <a:off x="411240" y="2852185"/>
            <a:ext cx="905681" cy="905681"/>
          </a:xfrm>
          <a:prstGeom prst="rect">
            <a:avLst/>
          </a:prstGeom>
          <a:noFill/>
          <a:ln>
            <a:noFill/>
          </a:ln>
          <a:effectLst>
            <a:outerShdw blurRad="57150" rotWithShape="0" algn="bl" dir="5400000" dist="19050">
              <a:srgbClr val="000000">
                <a:alpha val="50000"/>
              </a:srgbClr>
            </a:outerShdw>
          </a:effectLst>
        </p:spPr>
      </p:pic>
      <p:sp>
        <p:nvSpPr>
          <p:cNvPr id="1132" name="Google Shape;1132;p92"/>
          <p:cNvSpPr/>
          <p:nvPr/>
        </p:nvSpPr>
        <p:spPr>
          <a:xfrm flipH="1">
            <a:off x="1211600" y="1959900"/>
            <a:ext cx="34941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Pull code</a:t>
            </a:r>
            <a:endParaRPr sz="1200">
              <a:solidFill>
                <a:schemeClr val="lt1"/>
              </a:solidFill>
              <a:latin typeface="Roboto"/>
              <a:ea typeface="Roboto"/>
              <a:cs typeface="Roboto"/>
              <a:sym typeface="Roboto"/>
            </a:endParaRPr>
          </a:p>
        </p:txBody>
      </p:sp>
      <p:sp>
        <p:nvSpPr>
          <p:cNvPr id="1133" name="Google Shape;1133;p92"/>
          <p:cNvSpPr/>
          <p:nvPr/>
        </p:nvSpPr>
        <p:spPr>
          <a:xfrm flipH="1">
            <a:off x="1211700" y="3015675"/>
            <a:ext cx="39204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Pull code</a:t>
            </a:r>
            <a:endParaRPr sz="1200">
              <a:solidFill>
                <a:schemeClr val="lt1"/>
              </a:solidFill>
              <a:latin typeface="Roboto"/>
              <a:ea typeface="Roboto"/>
              <a:cs typeface="Roboto"/>
              <a:sym typeface="Roboto"/>
            </a:endParaRPr>
          </a:p>
        </p:txBody>
      </p:sp>
      <p:sp>
        <p:nvSpPr>
          <p:cNvPr id="1134" name="Google Shape;1134;p92"/>
          <p:cNvSpPr/>
          <p:nvPr/>
        </p:nvSpPr>
        <p:spPr>
          <a:xfrm flipH="1" rot="5400000">
            <a:off x="5956150" y="2614375"/>
            <a:ext cx="18204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sp>
        <p:nvSpPr>
          <p:cNvPr id="1135" name="Google Shape;1135;p92"/>
          <p:cNvSpPr/>
          <p:nvPr/>
        </p:nvSpPr>
        <p:spPr>
          <a:xfrm>
            <a:off x="976100" y="4480725"/>
            <a:ext cx="7146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Push code</a:t>
            </a:r>
            <a:endParaRPr b="1" sz="1200">
              <a:latin typeface="Roboto"/>
              <a:ea typeface="Roboto"/>
              <a:cs typeface="Roboto"/>
              <a:sym typeface="Roboto"/>
            </a:endParaRPr>
          </a:p>
        </p:txBody>
      </p:sp>
      <p:sp>
        <p:nvSpPr>
          <p:cNvPr id="1136" name="Google Shape;1136;p92"/>
          <p:cNvSpPr/>
          <p:nvPr/>
        </p:nvSpPr>
        <p:spPr>
          <a:xfrm flipH="1" rot="5400000">
            <a:off x="6563500" y="3150101"/>
            <a:ext cx="28917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pic>
        <p:nvPicPr>
          <p:cNvPr id="1137" name="Google Shape;1137;p92"/>
          <p:cNvPicPr preferRelativeResize="0"/>
          <p:nvPr/>
        </p:nvPicPr>
        <p:blipFill rotWithShape="1">
          <a:blip r:embed="rId7">
            <a:alphaModFix/>
          </a:blip>
          <a:srcRect b="0" l="0" r="0" t="0"/>
          <a:stretch/>
        </p:blipFill>
        <p:spPr>
          <a:xfrm>
            <a:off x="411253" y="3853021"/>
            <a:ext cx="905681" cy="905681"/>
          </a:xfrm>
          <a:prstGeom prst="rect">
            <a:avLst/>
          </a:prstGeom>
          <a:noFill/>
          <a:ln>
            <a:noFill/>
          </a:ln>
          <a:effectLst>
            <a:outerShdw blurRad="57150" rotWithShape="0" algn="bl" dir="5400000" dist="19050">
              <a:srgbClr val="000000">
                <a:alpha val="50000"/>
              </a:srgbClr>
            </a:outerShdw>
          </a:effectLst>
        </p:spPr>
      </p:pic>
      <p:sp>
        <p:nvSpPr>
          <p:cNvPr id="1138" name="Google Shape;1138;p92"/>
          <p:cNvSpPr/>
          <p:nvPr/>
        </p:nvSpPr>
        <p:spPr>
          <a:xfrm flipH="1">
            <a:off x="1211675" y="4172000"/>
            <a:ext cx="60699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Pull code</a:t>
            </a:r>
            <a:endParaRPr sz="1200">
              <a:solidFill>
                <a:schemeClr val="lt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9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Get Started with Git</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58"/>
          <p:cNvPicPr preferRelativeResize="0"/>
          <p:nvPr/>
        </p:nvPicPr>
        <p:blipFill rotWithShape="1">
          <a:blip r:embed="rId3">
            <a:alphaModFix/>
          </a:blip>
          <a:srcRect b="0" l="0" r="0" t="0"/>
          <a:stretch/>
        </p:blipFill>
        <p:spPr>
          <a:xfrm>
            <a:off x="-12300" y="0"/>
            <a:ext cx="9143918" cy="5143449"/>
          </a:xfrm>
          <a:prstGeom prst="rect">
            <a:avLst/>
          </a:prstGeom>
          <a:noFill/>
          <a:ln>
            <a:noFill/>
          </a:ln>
        </p:spPr>
      </p:pic>
      <p:sp>
        <p:nvSpPr>
          <p:cNvPr id="639" name="Google Shape;639;p58"/>
          <p:cNvSpPr txBox="1"/>
          <p:nvPr>
            <p:ph type="title"/>
          </p:nvPr>
        </p:nvSpPr>
        <p:spPr>
          <a:xfrm>
            <a:off x="0" y="118340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do I do this again?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9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latin typeface="Inconsolata"/>
                <a:ea typeface="Inconsolata"/>
                <a:cs typeface="Inconsolata"/>
                <a:sym typeface="Inconsolata"/>
              </a:rPr>
              <a:t>Git</a:t>
            </a:r>
            <a:endParaRPr>
              <a:latin typeface="Inconsolata"/>
              <a:ea typeface="Inconsolata"/>
              <a:cs typeface="Inconsolata"/>
              <a:sym typeface="Inconsolat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Basic Git Commands</a:t>
            </a:r>
            <a:endParaRPr/>
          </a:p>
        </p:txBody>
      </p:sp>
      <p:sp>
        <p:nvSpPr>
          <p:cNvPr id="1154" name="Google Shape;1154;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a:t>
            </a:r>
            <a:r>
              <a:rPr lang="en"/>
              <a:t>ive basic Git commands to get started:</a:t>
            </a:r>
            <a:endParaRPr/>
          </a:p>
        </p:txBody>
      </p:sp>
      <p:sp>
        <p:nvSpPr>
          <p:cNvPr id="1155" name="Google Shape;1155;p95"/>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400">
                <a:latin typeface="Inconsolata"/>
                <a:ea typeface="Inconsolata"/>
                <a:cs typeface="Inconsolata"/>
                <a:sym typeface="Inconsolata"/>
              </a:rPr>
              <a:t>git clone</a:t>
            </a:r>
            <a:endParaRPr sz="2400">
              <a:latin typeface="Inconsolata"/>
              <a:ea typeface="Inconsolata"/>
              <a:cs typeface="Inconsolata"/>
              <a:sym typeface="Inconsolata"/>
            </a:endParaRPr>
          </a:p>
        </p:txBody>
      </p:sp>
      <p:sp>
        <p:nvSpPr>
          <p:cNvPr id="1156" name="Google Shape;1156;p9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400">
                <a:latin typeface="Inconsolata"/>
                <a:ea typeface="Inconsolata"/>
                <a:cs typeface="Inconsolata"/>
                <a:sym typeface="Inconsolata"/>
              </a:rPr>
              <a:t>git add</a:t>
            </a:r>
            <a:endParaRPr sz="2400">
              <a:latin typeface="Inconsolata"/>
              <a:ea typeface="Inconsolata"/>
              <a:cs typeface="Inconsolata"/>
              <a:sym typeface="Inconsolata"/>
            </a:endParaRPr>
          </a:p>
        </p:txBody>
      </p:sp>
      <p:sp>
        <p:nvSpPr>
          <p:cNvPr id="1157" name="Google Shape;1157;p95"/>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400">
                <a:latin typeface="Inconsolata"/>
                <a:ea typeface="Inconsolata"/>
                <a:cs typeface="Inconsolata"/>
                <a:sym typeface="Inconsolata"/>
              </a:rPr>
              <a:t>git commit</a:t>
            </a:r>
            <a:endParaRPr sz="2400">
              <a:latin typeface="Inconsolata"/>
              <a:ea typeface="Inconsolata"/>
              <a:cs typeface="Inconsolata"/>
              <a:sym typeface="Inconsolata"/>
            </a:endParaRPr>
          </a:p>
        </p:txBody>
      </p:sp>
      <p:sp>
        <p:nvSpPr>
          <p:cNvPr id="1158" name="Google Shape;1158;p95"/>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400">
                <a:latin typeface="Inconsolata"/>
                <a:ea typeface="Inconsolata"/>
                <a:cs typeface="Inconsolata"/>
                <a:sym typeface="Inconsolata"/>
              </a:rPr>
              <a:t>git push </a:t>
            </a:r>
            <a:endParaRPr sz="2400">
              <a:latin typeface="Inconsolata"/>
              <a:ea typeface="Inconsolata"/>
              <a:cs typeface="Inconsolata"/>
              <a:sym typeface="Inconsolata"/>
            </a:endParaRPr>
          </a:p>
        </p:txBody>
      </p:sp>
      <p:sp>
        <p:nvSpPr>
          <p:cNvPr id="1159" name="Google Shape;1159;p9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400">
                <a:latin typeface="Inconsolata"/>
                <a:ea typeface="Inconsolata"/>
                <a:cs typeface="Inconsolata"/>
                <a:sym typeface="Inconsolata"/>
              </a:rPr>
              <a:t>git pull</a:t>
            </a:r>
            <a:endParaRPr sz="2400">
              <a:latin typeface="Inconsolata"/>
              <a:ea typeface="Inconsolata"/>
              <a:cs typeface="Inconsolata"/>
              <a:sym typeface="Inconsolat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Basic Git Commands</a:t>
            </a:r>
            <a:endParaRPr>
              <a:solidFill>
                <a:schemeClr val="dk1"/>
              </a:solidFill>
            </a:endParaRPr>
          </a:p>
          <a:p>
            <a:pPr indent="0" lvl="0" marL="0" rtl="0" algn="l">
              <a:spcBef>
                <a:spcPts val="0"/>
              </a:spcBef>
              <a:spcAft>
                <a:spcPts val="0"/>
              </a:spcAft>
              <a:buNone/>
            </a:pPr>
            <a:r>
              <a:t/>
            </a:r>
            <a:endParaRPr/>
          </a:p>
        </p:txBody>
      </p:sp>
      <p:sp>
        <p:nvSpPr>
          <p:cNvPr id="1165" name="Google Shape;1165;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t/>
            </a:r>
            <a:endParaRPr/>
          </a:p>
        </p:txBody>
      </p:sp>
      <p:graphicFrame>
        <p:nvGraphicFramePr>
          <p:cNvPr id="1166" name="Google Shape;1166;p96"/>
          <p:cNvGraphicFramePr/>
          <p:nvPr/>
        </p:nvGraphicFramePr>
        <p:xfrm>
          <a:off x="487575" y="1331250"/>
          <a:ext cx="3000000" cy="3000000"/>
        </p:xfrm>
        <a:graphic>
          <a:graphicData uri="http://schemas.openxmlformats.org/drawingml/2006/table">
            <a:tbl>
              <a:tblPr>
                <a:noFill/>
                <a:tableStyleId>{7EC87BE5-1F14-491C-A727-B6A6362B184B}</a:tableStyleId>
              </a:tblPr>
              <a:tblGrid>
                <a:gridCol w="1823425"/>
                <a:gridCol w="4095950"/>
              </a:tblGrid>
              <a:tr h="664975">
                <a:tc>
                  <a:txBody>
                    <a:bodyPr/>
                    <a:lstStyle/>
                    <a:p>
                      <a:pPr indent="0" lvl="0" marL="0" rtl="0" algn="r">
                        <a:spcBef>
                          <a:spcPts val="0"/>
                        </a:spcBef>
                        <a:spcAft>
                          <a:spcPts val="200"/>
                        </a:spcAft>
                        <a:buNone/>
                      </a:pPr>
                      <a:r>
                        <a:rPr lang="en" sz="1800">
                          <a:solidFill>
                            <a:srgbClr val="FFFFFF"/>
                          </a:solidFill>
                          <a:latin typeface="Inconsolata"/>
                          <a:ea typeface="Inconsolata"/>
                          <a:cs typeface="Inconsolata"/>
                          <a:sym typeface="Inconsolata"/>
                        </a:rPr>
                        <a:t>git clone</a:t>
                      </a:r>
                      <a:endParaRPr sz="18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800">
                          <a:solidFill>
                            <a:schemeClr val="dk1"/>
                          </a:solidFill>
                          <a:latin typeface="Roboto"/>
                          <a:ea typeface="Roboto"/>
                          <a:cs typeface="Roboto"/>
                          <a:sym typeface="Roboto"/>
                        </a:rPr>
                        <a:t>Copies an entire repo (to begin)</a:t>
                      </a:r>
                      <a:endParaRPr sz="18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rtl="0" algn="r">
                        <a:spcBef>
                          <a:spcPts val="0"/>
                        </a:spcBef>
                        <a:spcAft>
                          <a:spcPts val="200"/>
                        </a:spcAft>
                        <a:buNone/>
                      </a:pPr>
                      <a:r>
                        <a:rPr lang="en" sz="1800">
                          <a:solidFill>
                            <a:srgbClr val="FFFFFF"/>
                          </a:solidFill>
                          <a:latin typeface="Inconsolata"/>
                          <a:ea typeface="Inconsolata"/>
                          <a:cs typeface="Inconsolata"/>
                          <a:sym typeface="Inconsolata"/>
                        </a:rPr>
                        <a:t>git add</a:t>
                      </a:r>
                      <a:endParaRPr sz="18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800">
                          <a:solidFill>
                            <a:schemeClr val="dk1"/>
                          </a:solidFill>
                          <a:latin typeface="Roboto"/>
                          <a:ea typeface="Roboto"/>
                          <a:cs typeface="Roboto"/>
                          <a:sym typeface="Roboto"/>
                        </a:rPr>
                        <a:t>Adds a file for inclusion in Git</a:t>
                      </a:r>
                      <a:endParaRPr sz="18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rtl="0" algn="r">
                        <a:spcBef>
                          <a:spcPts val="0"/>
                        </a:spcBef>
                        <a:spcAft>
                          <a:spcPts val="200"/>
                        </a:spcAft>
                        <a:buNone/>
                      </a:pPr>
                      <a:r>
                        <a:rPr lang="en" sz="1800">
                          <a:solidFill>
                            <a:srgbClr val="FFFFFF"/>
                          </a:solidFill>
                          <a:latin typeface="Inconsolata"/>
                          <a:ea typeface="Inconsolata"/>
                          <a:cs typeface="Inconsolata"/>
                          <a:sym typeface="Inconsolata"/>
                        </a:rPr>
                        <a:t>git commit</a:t>
                      </a:r>
                      <a:endParaRPr sz="18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800">
                          <a:solidFill>
                            <a:schemeClr val="dk1"/>
                          </a:solidFill>
                          <a:latin typeface="Roboto"/>
                          <a:ea typeface="Roboto"/>
                          <a:cs typeface="Roboto"/>
                          <a:sym typeface="Roboto"/>
                        </a:rPr>
                        <a:t>Notes a change to the local repo</a:t>
                      </a:r>
                      <a:endParaRPr sz="18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rtl="0" algn="r">
                        <a:spcBef>
                          <a:spcPts val="0"/>
                        </a:spcBef>
                        <a:spcAft>
                          <a:spcPts val="200"/>
                        </a:spcAft>
                        <a:buNone/>
                      </a:pPr>
                      <a:r>
                        <a:rPr lang="en" sz="1800">
                          <a:solidFill>
                            <a:srgbClr val="FFFFFF"/>
                          </a:solidFill>
                          <a:latin typeface="Inconsolata"/>
                          <a:ea typeface="Inconsolata"/>
                          <a:cs typeface="Inconsolata"/>
                          <a:sym typeface="Inconsolata"/>
                        </a:rPr>
                        <a:t>git push</a:t>
                      </a:r>
                      <a:endParaRPr sz="18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800">
                          <a:solidFill>
                            <a:schemeClr val="dk1"/>
                          </a:solidFill>
                          <a:latin typeface="Roboto"/>
                          <a:ea typeface="Roboto"/>
                          <a:cs typeface="Roboto"/>
                          <a:sym typeface="Roboto"/>
                        </a:rPr>
                        <a:t>Sends changes to hosting service</a:t>
                      </a:r>
                      <a:endParaRPr sz="18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rtl="0" algn="r">
                        <a:spcBef>
                          <a:spcPts val="0"/>
                        </a:spcBef>
                        <a:spcAft>
                          <a:spcPts val="200"/>
                        </a:spcAft>
                        <a:buNone/>
                      </a:pPr>
                      <a:r>
                        <a:rPr lang="en" sz="1800">
                          <a:solidFill>
                            <a:srgbClr val="FFFFFF"/>
                          </a:solidFill>
                          <a:latin typeface="Inconsolata"/>
                          <a:ea typeface="Inconsolata"/>
                          <a:cs typeface="Inconsolata"/>
                          <a:sym typeface="Inconsolata"/>
                        </a:rPr>
                        <a:t>git pull</a:t>
                      </a:r>
                      <a:endParaRPr sz="18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800">
                          <a:solidFill>
                            <a:schemeClr val="dk1"/>
                          </a:solidFill>
                          <a:latin typeface="Roboto"/>
                          <a:ea typeface="Roboto"/>
                          <a:cs typeface="Roboto"/>
                          <a:sym typeface="Roboto"/>
                        </a:rPr>
                        <a:t>Downloads freshest version of repo</a:t>
                      </a:r>
                      <a:endParaRPr sz="18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9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Git Add, Commit, Push</a:t>
            </a:r>
            <a:endParaRPr>
              <a:latin typeface="Roboto Light"/>
              <a:ea typeface="Roboto Light"/>
              <a:cs typeface="Roboto Light"/>
              <a:sym typeface="Roboto Light"/>
            </a:endParaRPr>
          </a:p>
        </p:txBody>
      </p:sp>
      <p:sp>
        <p:nvSpPr>
          <p:cNvPr id="1172" name="Google Shape;1172;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3" name="Google Shape;1173;p9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Inconsolata"/>
                <a:ea typeface="Inconsolata"/>
                <a:cs typeface="Inconsolata"/>
                <a:sym typeface="Inconsolata"/>
              </a:rPr>
              <a:t>Git Add, Commit, Push</a:t>
            </a:r>
            <a:endParaRPr>
              <a:latin typeface="Inconsolata"/>
              <a:ea typeface="Inconsolata"/>
              <a:cs typeface="Inconsolata"/>
              <a:sym typeface="Inconsolata"/>
            </a:endParaRPr>
          </a:p>
        </p:txBody>
      </p:sp>
      <p:sp>
        <p:nvSpPr>
          <p:cNvPr id="1179" name="Google Shape;1179;p98"/>
          <p:cNvSpPr txBox="1"/>
          <p:nvPr>
            <p:ph idx="2" type="body"/>
          </p:nvPr>
        </p:nvSpPr>
        <p:spPr>
          <a:xfrm>
            <a:off x="175" y="885200"/>
            <a:ext cx="9144000" cy="3598200"/>
          </a:xfrm>
          <a:prstGeom prst="rect">
            <a:avLst/>
          </a:prstGeom>
        </p:spPr>
        <p:txBody>
          <a:bodyPr anchorCtr="0" anchor="t" bIns="914400" lIns="457200" spcFirstLastPara="1" rIns="457200" wrap="square" tIns="0">
            <a:noAutofit/>
          </a:bodyPr>
          <a:lstStyle/>
          <a:p>
            <a:pPr indent="0" lvl="0" marL="0" rtl="0" algn="l">
              <a:lnSpc>
                <a:spcPct val="113000"/>
              </a:lnSpc>
              <a:spcBef>
                <a:spcPts val="0"/>
              </a:spcBef>
              <a:spcAft>
                <a:spcPts val="0"/>
              </a:spcAft>
              <a:buClr>
                <a:schemeClr val="dk1"/>
              </a:buClr>
              <a:buSzPts val="1100"/>
              <a:buFont typeface="Arial"/>
              <a:buNone/>
            </a:pPr>
            <a:r>
              <a:rPr b="1" lang="en"/>
              <a:t>Using GitHub and the command line:</a:t>
            </a:r>
            <a:endParaRPr b="1"/>
          </a:p>
          <a:p>
            <a:pPr indent="-317500" lvl="0" marL="457200" rtl="0" algn="l">
              <a:lnSpc>
                <a:spcPct val="113000"/>
              </a:lnSpc>
              <a:spcBef>
                <a:spcPts val="800"/>
              </a:spcBef>
              <a:spcAft>
                <a:spcPts val="0"/>
              </a:spcAft>
              <a:buSzPts val="1400"/>
              <a:buAutoNum type="arabicPeriod"/>
            </a:pPr>
            <a:r>
              <a:rPr lang="en"/>
              <a:t>Create a new </a:t>
            </a:r>
            <a:r>
              <a:rPr b="1" lang="en"/>
              <a:t>public GitHub repository </a:t>
            </a:r>
            <a:r>
              <a:rPr lang="en"/>
              <a:t>and name it whatever you like. Be sure to check </a:t>
            </a:r>
            <a:br>
              <a:rPr lang="en"/>
            </a:br>
            <a:r>
              <a:rPr lang="en"/>
              <a:t>the box to “initialize this repository with a README”.</a:t>
            </a:r>
            <a:endParaRPr/>
          </a:p>
          <a:p>
            <a:pPr indent="-317500" lvl="0" marL="457200" rtl="0" algn="l">
              <a:lnSpc>
                <a:spcPct val="113000"/>
              </a:lnSpc>
              <a:spcBef>
                <a:spcPts val="0"/>
              </a:spcBef>
              <a:spcAft>
                <a:spcPts val="0"/>
              </a:spcAft>
              <a:buSzPts val="1400"/>
              <a:buAutoNum type="arabicPeriod"/>
            </a:pPr>
            <a:r>
              <a:rPr b="1" lang="en"/>
              <a:t>Clone</a:t>
            </a:r>
            <a:r>
              <a:rPr lang="en"/>
              <a:t> the repo to your local directory. </a:t>
            </a:r>
            <a:endParaRPr/>
          </a:p>
          <a:p>
            <a:pPr indent="-317500" lvl="0" marL="457200" rtl="0" algn="l">
              <a:lnSpc>
                <a:spcPct val="113000"/>
              </a:lnSpc>
              <a:spcBef>
                <a:spcPts val="0"/>
              </a:spcBef>
              <a:spcAft>
                <a:spcPts val="0"/>
              </a:spcAft>
              <a:buSzPts val="1400"/>
              <a:buAutoNum type="arabicPeriod"/>
            </a:pPr>
            <a:r>
              <a:rPr lang="en"/>
              <a:t>Create an </a:t>
            </a:r>
            <a:r>
              <a:rPr b="1" lang="en"/>
              <a:t>HTML file</a:t>
            </a:r>
            <a:r>
              <a:rPr lang="en"/>
              <a:t> in the local directory.</a:t>
            </a:r>
            <a:endParaRPr/>
          </a:p>
          <a:p>
            <a:pPr indent="-317500" lvl="0" marL="457200" rtl="0" algn="l">
              <a:lnSpc>
                <a:spcPct val="113000"/>
              </a:lnSpc>
              <a:spcBef>
                <a:spcPts val="0"/>
              </a:spcBef>
              <a:spcAft>
                <a:spcPts val="0"/>
              </a:spcAft>
              <a:buSzPts val="1400"/>
              <a:buAutoNum type="arabicPeriod"/>
            </a:pPr>
            <a:r>
              <a:rPr b="1" lang="en"/>
              <a:t>A</a:t>
            </a:r>
            <a:r>
              <a:rPr b="1" lang="en"/>
              <a:t>dd, commit</a:t>
            </a:r>
            <a:r>
              <a:rPr lang="en"/>
              <a:t>, and </a:t>
            </a:r>
            <a:r>
              <a:rPr b="1" lang="en"/>
              <a:t>push</a:t>
            </a:r>
            <a:r>
              <a:rPr lang="en"/>
              <a:t> the code to GitHub.</a:t>
            </a:r>
            <a:endParaRPr/>
          </a:p>
          <a:p>
            <a:pPr indent="0" lvl="0" marL="0" rtl="0" algn="l">
              <a:lnSpc>
                <a:spcPct val="113000"/>
              </a:lnSpc>
              <a:spcBef>
                <a:spcPts val="800"/>
              </a:spcBef>
              <a:spcAft>
                <a:spcPts val="0"/>
              </a:spcAft>
              <a:buClr>
                <a:schemeClr val="dk1"/>
              </a:buClr>
              <a:buSzPts val="1100"/>
              <a:buFont typeface="Arial"/>
              <a:buNone/>
            </a:pPr>
            <a:r>
              <a:rPr b="1" lang="en"/>
              <a:t>Bonus:</a:t>
            </a:r>
            <a:endParaRPr b="1"/>
          </a:p>
          <a:p>
            <a:pPr indent="-317500" lvl="0" marL="457200" rtl="0" algn="l">
              <a:lnSpc>
                <a:spcPct val="113000"/>
              </a:lnSpc>
              <a:spcBef>
                <a:spcPts val="800"/>
              </a:spcBef>
              <a:spcAft>
                <a:spcPts val="0"/>
              </a:spcAft>
              <a:buSzPts val="1400"/>
              <a:buAutoNum type="arabicPeriod"/>
            </a:pPr>
            <a:r>
              <a:rPr lang="en"/>
              <a:t>Find a partner in class, and</a:t>
            </a:r>
            <a:r>
              <a:rPr lang="en"/>
              <a:t> </a:t>
            </a:r>
            <a:r>
              <a:rPr b="1" lang="en"/>
              <a:t>fork</a:t>
            </a:r>
            <a:r>
              <a:rPr lang="en"/>
              <a:t> </a:t>
            </a:r>
            <a:r>
              <a:rPr i="1" lang="en"/>
              <a:t>their</a:t>
            </a:r>
            <a:r>
              <a:rPr lang="en"/>
              <a:t> repository to your own GitHub account. </a:t>
            </a:r>
            <a:br>
              <a:rPr lang="en"/>
            </a:br>
            <a:r>
              <a:rPr lang="en"/>
              <a:t>Clone this forked repository to your local directory.</a:t>
            </a:r>
            <a:endParaRPr/>
          </a:p>
          <a:p>
            <a:pPr indent="-317500" lvl="0" marL="457200" rtl="0" algn="l">
              <a:lnSpc>
                <a:spcPct val="113000"/>
              </a:lnSpc>
              <a:spcBef>
                <a:spcPts val="0"/>
              </a:spcBef>
              <a:spcAft>
                <a:spcPts val="0"/>
              </a:spcAft>
              <a:buSzPts val="1400"/>
              <a:buAutoNum type="arabicPeriod"/>
            </a:pPr>
            <a:r>
              <a:rPr b="1" lang="en"/>
              <a:t>Add, commit, </a:t>
            </a:r>
            <a:r>
              <a:rPr lang="en"/>
              <a:t>and </a:t>
            </a:r>
            <a:r>
              <a:rPr b="1" lang="en"/>
              <a:t>push</a:t>
            </a:r>
            <a:r>
              <a:rPr lang="en"/>
              <a:t> the code back to your forked copy. </a:t>
            </a:r>
            <a:endParaRPr/>
          </a:p>
          <a:p>
            <a:pPr indent="-317500" lvl="0" marL="457200" rtl="0" algn="l">
              <a:lnSpc>
                <a:spcPct val="113000"/>
              </a:lnSpc>
              <a:spcBef>
                <a:spcPts val="0"/>
              </a:spcBef>
              <a:spcAft>
                <a:spcPts val="0"/>
              </a:spcAft>
              <a:buSzPts val="1400"/>
              <a:buAutoNum type="arabicPeriod"/>
            </a:pPr>
            <a:r>
              <a:rPr lang="en"/>
              <a:t>Submit a </a:t>
            </a:r>
            <a:r>
              <a:rPr b="1" lang="en"/>
              <a:t>pull request</a:t>
            </a:r>
            <a:r>
              <a:rPr lang="en"/>
              <a:t> to send your changes to your partner’s repo.</a:t>
            </a:r>
            <a:endParaRPr/>
          </a:p>
          <a:p>
            <a:pPr indent="0" lvl="0" marL="0" rtl="0" algn="l">
              <a:spcBef>
                <a:spcPts val="800"/>
              </a:spcBef>
              <a:spcAft>
                <a:spcPts val="800"/>
              </a:spcAft>
              <a:buNone/>
            </a:pPr>
            <a:r>
              <a:t/>
            </a:r>
            <a:endParaRPr/>
          </a:p>
        </p:txBody>
      </p:sp>
      <p:sp>
        <p:nvSpPr>
          <p:cNvPr id="1180" name="Google Shape;1180;p9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a:t>
            </a:r>
            <a:r>
              <a:rPr lang="en"/>
              <a:t>20 Minutes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Still a Bit Lost? Don’t Worry!</a:t>
            </a:r>
            <a:endParaRPr/>
          </a:p>
        </p:txBody>
      </p:sp>
      <p:sp>
        <p:nvSpPr>
          <p:cNvPr id="1186" name="Google Shape;1186;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Follow this handy guide!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87" name="Google Shape;1187;p9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Practice a few times on your own before the next class.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u="sng">
                <a:solidFill>
                  <a:schemeClr val="hlink"/>
                </a:solidFill>
                <a:hlinkClick r:id="rId3"/>
              </a:rPr>
              <a:t>https://try.github.io/</a:t>
            </a:r>
            <a:endParaRPr/>
          </a:p>
          <a:p>
            <a:pPr indent="0" lvl="0" marL="0" rtl="0" algn="l">
              <a:spcBef>
                <a:spcPts val="800"/>
              </a:spcBef>
              <a:spcAft>
                <a:spcPts val="800"/>
              </a:spcAft>
              <a:buNone/>
            </a:pPr>
            <a:r>
              <a:t/>
            </a:r>
            <a:endParaRPr/>
          </a:p>
        </p:txBody>
      </p:sp>
      <p:pic>
        <p:nvPicPr>
          <p:cNvPr descr="Picture 2" id="1188" name="Google Shape;1188;p99"/>
          <p:cNvPicPr preferRelativeResize="0"/>
          <p:nvPr/>
        </p:nvPicPr>
        <p:blipFill rotWithShape="1">
          <a:blip r:embed="rId4">
            <a:alphaModFix/>
          </a:blip>
          <a:srcRect b="0" l="0" r="0" t="0"/>
          <a:stretch/>
        </p:blipFill>
        <p:spPr>
          <a:xfrm>
            <a:off x="5061231" y="863715"/>
            <a:ext cx="3636170" cy="3693320"/>
          </a:xfrm>
          <a:prstGeom prst="rect">
            <a:avLst/>
          </a:prstGeom>
          <a:noFill/>
          <a:ln cap="flat" cmpd="sng" w="9525">
            <a:solidFill>
              <a:srgbClr val="5B9BD5"/>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00"/>
          <p:cNvSpPr txBox="1"/>
          <p:nvPr>
            <p:ph type="title"/>
          </p:nvPr>
        </p:nvSpPr>
        <p:spPr>
          <a:xfrm>
            <a:off x="274350" y="24741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latin typeface="Roboto"/>
                <a:ea typeface="Roboto"/>
                <a:cs typeface="Roboto"/>
                <a:sym typeface="Roboto"/>
              </a:rPr>
              <a:t>If you’re still lost, here’s a (free) course on how to use GitHub: </a:t>
            </a:r>
            <a:endParaRPr b="1" sz="18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800" u="sng">
                <a:solidFill>
                  <a:schemeClr val="hlink"/>
                </a:solidFill>
                <a:latin typeface="Roboto Light"/>
                <a:ea typeface="Roboto Light"/>
                <a:cs typeface="Roboto Light"/>
                <a:sym typeface="Roboto Light"/>
                <a:hlinkClick r:id="rId3"/>
              </a:rPr>
              <a:t>Get Started with GitHub</a:t>
            </a:r>
            <a:endParaRPr sz="1800">
              <a:latin typeface="Roboto Light"/>
              <a:ea typeface="Roboto Light"/>
              <a:cs typeface="Roboto Light"/>
              <a:sym typeface="Roboto Light"/>
            </a:endParaRPr>
          </a:p>
          <a:p>
            <a:pPr indent="0" lvl="0" marL="0" rtl="0" algn="ctr">
              <a:spcBef>
                <a:spcPts val="0"/>
              </a:spcBef>
              <a:spcAft>
                <a:spcPts val="0"/>
              </a:spcAft>
              <a:buNone/>
            </a:pPr>
            <a:r>
              <a:t/>
            </a:r>
            <a:endParaRPr sz="1800">
              <a:latin typeface="Roboto Light"/>
              <a:ea typeface="Roboto Light"/>
              <a:cs typeface="Roboto Light"/>
              <a:sym typeface="Roboto Light"/>
            </a:endParaRPr>
          </a:p>
        </p:txBody>
      </p:sp>
      <p:pic>
        <p:nvPicPr>
          <p:cNvPr id="1194" name="Google Shape;1194;p100"/>
          <p:cNvPicPr preferRelativeResize="0"/>
          <p:nvPr/>
        </p:nvPicPr>
        <p:blipFill>
          <a:blip r:embed="rId4">
            <a:alphaModFix/>
          </a:blip>
          <a:stretch>
            <a:fillRect/>
          </a:stretch>
        </p:blipFill>
        <p:spPr>
          <a:xfrm>
            <a:off x="3877225" y="1320300"/>
            <a:ext cx="1149174" cy="11491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0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HTML Round 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lnSpc>
                <a:spcPct val="90000"/>
              </a:lnSpc>
              <a:spcBef>
                <a:spcPts val="0"/>
              </a:spcBef>
              <a:spcAft>
                <a:spcPts val="0"/>
              </a:spcAft>
              <a:buClr>
                <a:schemeClr val="dk1"/>
              </a:buClr>
              <a:buSzPts val="2400"/>
              <a:buFont typeface="Arial"/>
              <a:buNone/>
            </a:pPr>
            <a:r>
              <a:rPr b="1" lang="en">
                <a:solidFill>
                  <a:schemeClr val="dk1"/>
                </a:solidFill>
                <a:latin typeface="Roboto"/>
                <a:ea typeface="Roboto"/>
                <a:cs typeface="Roboto"/>
                <a:sym typeface="Roboto"/>
              </a:rPr>
              <a:t>HTML Syntax (Basic)</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205" name="Google Shape;1205;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206" name="Google Shape;1206;p102"/>
          <p:cNvSpPr txBox="1"/>
          <p:nvPr/>
        </p:nvSpPr>
        <p:spPr>
          <a:xfrm>
            <a:off x="1069500" y="2207288"/>
            <a:ext cx="62430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600">
                <a:latin typeface="Inconsolata"/>
                <a:ea typeface="Inconsolata"/>
                <a:cs typeface="Inconsolata"/>
                <a:sym typeface="Inconsolata"/>
              </a:rPr>
              <a:t>This is my house</a:t>
            </a:r>
            <a:endParaRPr sz="3600">
              <a:latin typeface="Inconsolata"/>
              <a:ea typeface="Inconsolata"/>
              <a:cs typeface="Inconsolata"/>
              <a:sym typeface="Inconsolata"/>
            </a:endParaRPr>
          </a:p>
        </p:txBody>
      </p:sp>
      <p:sp>
        <p:nvSpPr>
          <p:cNvPr id="1207" name="Google Shape;1207;p102"/>
          <p:cNvSpPr/>
          <p:nvPr/>
        </p:nvSpPr>
        <p:spPr>
          <a:xfrm>
            <a:off x="1069500" y="2207300"/>
            <a:ext cx="1130700" cy="7218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3600">
                <a:solidFill>
                  <a:schemeClr val="dk1"/>
                </a:solidFill>
                <a:latin typeface="Inconsolata"/>
                <a:ea typeface="Inconsolata"/>
                <a:cs typeface="Inconsolata"/>
                <a:sym typeface="Inconsolata"/>
              </a:rPr>
              <a:t>&lt;h1&gt;</a:t>
            </a:r>
            <a:endParaRPr>
              <a:latin typeface="Inconsolata"/>
              <a:ea typeface="Inconsolata"/>
              <a:cs typeface="Inconsolata"/>
              <a:sym typeface="Inconsolata"/>
            </a:endParaRPr>
          </a:p>
        </p:txBody>
      </p:sp>
      <p:sp>
        <p:nvSpPr>
          <p:cNvPr id="1208" name="Google Shape;1208;p102"/>
          <p:cNvSpPr/>
          <p:nvPr/>
        </p:nvSpPr>
        <p:spPr>
          <a:xfrm>
            <a:off x="6181800" y="2207300"/>
            <a:ext cx="1236300" cy="7218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sz="3600">
                <a:solidFill>
                  <a:schemeClr val="dk1"/>
                </a:solidFill>
                <a:latin typeface="Inconsolata"/>
                <a:ea typeface="Inconsolata"/>
                <a:cs typeface="Inconsolata"/>
                <a:sym typeface="Inconsolata"/>
              </a:rPr>
              <a:t>&lt;/h1&gt;</a:t>
            </a:r>
            <a:endParaRPr>
              <a:latin typeface="Inconsolata"/>
              <a:ea typeface="Inconsolata"/>
              <a:cs typeface="Inconsolata"/>
              <a:sym typeface="Inconsolata"/>
            </a:endParaRPr>
          </a:p>
        </p:txBody>
      </p:sp>
      <p:sp>
        <p:nvSpPr>
          <p:cNvPr id="1209" name="Google Shape;1209;p102"/>
          <p:cNvSpPr txBox="1"/>
          <p:nvPr/>
        </p:nvSpPr>
        <p:spPr>
          <a:xfrm>
            <a:off x="6789600" y="3133950"/>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Closing</a:t>
            </a:r>
            <a:r>
              <a:rPr b="1" lang="en" sz="1800">
                <a:latin typeface="Roboto"/>
                <a:ea typeface="Roboto"/>
                <a:cs typeface="Roboto"/>
                <a:sym typeface="Roboto"/>
              </a:rPr>
              <a:t> Tag</a:t>
            </a:r>
            <a:endParaRPr sz="1800">
              <a:latin typeface="Roboto"/>
              <a:ea typeface="Roboto"/>
              <a:cs typeface="Roboto"/>
              <a:sym typeface="Roboto"/>
            </a:endParaRPr>
          </a:p>
        </p:txBody>
      </p:sp>
      <p:sp>
        <p:nvSpPr>
          <p:cNvPr id="1210" name="Google Shape;1210;p102"/>
          <p:cNvSpPr/>
          <p:nvPr/>
        </p:nvSpPr>
        <p:spPr>
          <a:xfrm flipH="1" rot="5400000">
            <a:off x="6402600" y="30057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2"/>
          <p:cNvSpPr/>
          <p:nvPr/>
        </p:nvSpPr>
        <p:spPr>
          <a:xfrm rot="5400000">
            <a:off x="3527700" y="1927150"/>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2"/>
          <p:cNvSpPr txBox="1"/>
          <p:nvPr/>
        </p:nvSpPr>
        <p:spPr>
          <a:xfrm>
            <a:off x="3914700" y="1766950"/>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Content</a:t>
            </a:r>
            <a:endParaRPr sz="1800">
              <a:latin typeface="Roboto"/>
              <a:ea typeface="Roboto"/>
              <a:cs typeface="Roboto"/>
              <a:sym typeface="Roboto"/>
            </a:endParaRPr>
          </a:p>
        </p:txBody>
      </p:sp>
      <p:sp>
        <p:nvSpPr>
          <p:cNvPr id="1213" name="Google Shape;1213;p102"/>
          <p:cNvSpPr txBox="1"/>
          <p:nvPr/>
        </p:nvSpPr>
        <p:spPr>
          <a:xfrm>
            <a:off x="1612075" y="3179250"/>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Opening Tag</a:t>
            </a:r>
            <a:endParaRPr sz="1800">
              <a:latin typeface="Roboto"/>
              <a:ea typeface="Roboto"/>
              <a:cs typeface="Roboto"/>
              <a:sym typeface="Roboto"/>
            </a:endParaRPr>
          </a:p>
        </p:txBody>
      </p:sp>
      <p:sp>
        <p:nvSpPr>
          <p:cNvPr id="1214" name="Google Shape;1214;p102"/>
          <p:cNvSpPr/>
          <p:nvPr/>
        </p:nvSpPr>
        <p:spPr>
          <a:xfrm flipH="1" rot="5400000">
            <a:off x="1214025" y="30057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HTML Syntax (with Attribute)</a:t>
            </a:r>
            <a:endParaRPr/>
          </a:p>
        </p:txBody>
      </p:sp>
      <p:sp>
        <p:nvSpPr>
          <p:cNvPr id="1220" name="Google Shape;1220;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grpSp>
        <p:nvGrpSpPr>
          <p:cNvPr id="1221" name="Google Shape;1221;p103"/>
          <p:cNvGrpSpPr/>
          <p:nvPr/>
        </p:nvGrpSpPr>
        <p:grpSpPr>
          <a:xfrm>
            <a:off x="667850" y="2207575"/>
            <a:ext cx="6975927" cy="807300"/>
            <a:chOff x="778976" y="2207575"/>
            <a:chExt cx="6975927" cy="807300"/>
          </a:xfrm>
        </p:grpSpPr>
        <p:sp>
          <p:nvSpPr>
            <p:cNvPr id="1222" name="Google Shape;1222;p103"/>
            <p:cNvSpPr txBox="1"/>
            <p:nvPr/>
          </p:nvSpPr>
          <p:spPr>
            <a:xfrm>
              <a:off x="5588000" y="2207575"/>
              <a:ext cx="1159500" cy="8073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2800">
                  <a:latin typeface="Inconsolata"/>
                  <a:ea typeface="Inconsolata"/>
                  <a:cs typeface="Inconsolata"/>
                  <a:sym typeface="Inconsolata"/>
                </a:rPr>
                <a:t>Link</a:t>
              </a:r>
              <a:endParaRPr sz="2800">
                <a:latin typeface="Inconsolata"/>
                <a:ea typeface="Inconsolata"/>
                <a:cs typeface="Inconsolata"/>
                <a:sym typeface="Inconsolata"/>
              </a:endParaRPr>
            </a:p>
          </p:txBody>
        </p:sp>
        <p:sp>
          <p:nvSpPr>
            <p:cNvPr id="1223" name="Google Shape;1223;p103"/>
            <p:cNvSpPr/>
            <p:nvPr/>
          </p:nvSpPr>
          <p:spPr>
            <a:xfrm>
              <a:off x="778976" y="2207575"/>
              <a:ext cx="4809000" cy="8073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sz="2800">
                  <a:solidFill>
                    <a:schemeClr val="dk1"/>
                  </a:solidFill>
                  <a:latin typeface="Inconsolata"/>
                  <a:ea typeface="Inconsolata"/>
                  <a:cs typeface="Inconsolata"/>
                  <a:sym typeface="Inconsolata"/>
                </a:rPr>
                <a:t>&lt;a href=</a:t>
              </a:r>
              <a:r>
                <a:rPr lang="en" sz="2800">
                  <a:solidFill>
                    <a:srgbClr val="FFFFFF"/>
                  </a:solidFill>
                  <a:highlight>
                    <a:srgbClr val="000000"/>
                  </a:highlight>
                  <a:latin typeface="Inconsolata"/>
                  <a:ea typeface="Inconsolata"/>
                  <a:cs typeface="Inconsolata"/>
                  <a:sym typeface="Inconsolata"/>
                </a:rPr>
                <a:t>"</a:t>
              </a:r>
              <a:r>
                <a:rPr lang="en" sz="2800">
                  <a:solidFill>
                    <a:srgbClr val="FFFFFF"/>
                  </a:solidFill>
                  <a:highlight>
                    <a:srgbClr val="000000"/>
                  </a:highlight>
                  <a:latin typeface="Inconsolata"/>
                  <a:ea typeface="Inconsolata"/>
                  <a:cs typeface="Inconsolata"/>
                  <a:sym typeface="Inconsolata"/>
                </a:rPr>
                <a:t>www.google.com"</a:t>
              </a:r>
              <a:r>
                <a:rPr lang="en" sz="2800">
                  <a:solidFill>
                    <a:schemeClr val="dk1"/>
                  </a:solidFill>
                  <a:latin typeface="Inconsolata"/>
                  <a:ea typeface="Inconsolata"/>
                  <a:cs typeface="Inconsolata"/>
                  <a:sym typeface="Inconsolata"/>
                </a:rPr>
                <a:t>&gt;</a:t>
              </a:r>
              <a:endParaRPr sz="2800">
                <a:latin typeface="Inconsolata"/>
                <a:ea typeface="Inconsolata"/>
                <a:cs typeface="Inconsolata"/>
                <a:sym typeface="Inconsolata"/>
              </a:endParaRPr>
            </a:p>
          </p:txBody>
        </p:sp>
        <p:sp>
          <p:nvSpPr>
            <p:cNvPr id="1224" name="Google Shape;1224;p103"/>
            <p:cNvSpPr/>
            <p:nvPr/>
          </p:nvSpPr>
          <p:spPr>
            <a:xfrm>
              <a:off x="6747503" y="2207575"/>
              <a:ext cx="1007400" cy="8073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sz="2800">
                  <a:solidFill>
                    <a:schemeClr val="dk1"/>
                  </a:solidFill>
                  <a:latin typeface="Inconsolata"/>
                  <a:ea typeface="Inconsolata"/>
                  <a:cs typeface="Inconsolata"/>
                  <a:sym typeface="Inconsolata"/>
                </a:rPr>
                <a:t>&lt;/a&gt;</a:t>
              </a:r>
              <a:endParaRPr sz="2800">
                <a:latin typeface="Inconsolata"/>
                <a:ea typeface="Inconsolata"/>
                <a:cs typeface="Inconsolata"/>
                <a:sym typeface="Inconsolata"/>
              </a:endParaRPr>
            </a:p>
          </p:txBody>
        </p:sp>
      </p:grpSp>
      <p:sp>
        <p:nvSpPr>
          <p:cNvPr id="1225" name="Google Shape;1225;p103"/>
          <p:cNvSpPr txBox="1"/>
          <p:nvPr/>
        </p:nvSpPr>
        <p:spPr>
          <a:xfrm>
            <a:off x="6425126" y="3514875"/>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Closing Tag</a:t>
            </a:r>
            <a:endParaRPr sz="1800">
              <a:latin typeface="Roboto"/>
              <a:ea typeface="Roboto"/>
              <a:cs typeface="Roboto"/>
              <a:sym typeface="Roboto"/>
            </a:endParaRPr>
          </a:p>
        </p:txBody>
      </p:sp>
      <p:sp>
        <p:nvSpPr>
          <p:cNvPr id="1226" name="Google Shape;1226;p103"/>
          <p:cNvSpPr/>
          <p:nvPr/>
        </p:nvSpPr>
        <p:spPr>
          <a:xfrm flipH="1" rot="5400000">
            <a:off x="6696026" y="30819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3"/>
          <p:cNvSpPr/>
          <p:nvPr/>
        </p:nvSpPr>
        <p:spPr>
          <a:xfrm rot="5400000">
            <a:off x="5718476" y="18678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3"/>
          <p:cNvSpPr txBox="1"/>
          <p:nvPr/>
        </p:nvSpPr>
        <p:spPr>
          <a:xfrm>
            <a:off x="5617026" y="1411575"/>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Content</a:t>
            </a:r>
            <a:endParaRPr sz="1800">
              <a:latin typeface="Roboto"/>
              <a:ea typeface="Roboto"/>
              <a:cs typeface="Roboto"/>
              <a:sym typeface="Roboto"/>
            </a:endParaRPr>
          </a:p>
        </p:txBody>
      </p:sp>
      <p:sp>
        <p:nvSpPr>
          <p:cNvPr id="1229" name="Google Shape;1229;p103"/>
          <p:cNvSpPr txBox="1"/>
          <p:nvPr/>
        </p:nvSpPr>
        <p:spPr>
          <a:xfrm>
            <a:off x="689126" y="3512338"/>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Opening Tag</a:t>
            </a:r>
            <a:endParaRPr sz="1800">
              <a:latin typeface="Roboto"/>
              <a:ea typeface="Roboto"/>
              <a:cs typeface="Roboto"/>
              <a:sym typeface="Roboto"/>
            </a:endParaRPr>
          </a:p>
        </p:txBody>
      </p:sp>
      <p:sp>
        <p:nvSpPr>
          <p:cNvPr id="1230" name="Google Shape;1230;p103"/>
          <p:cNvSpPr/>
          <p:nvPr/>
        </p:nvSpPr>
        <p:spPr>
          <a:xfrm flipH="1" rot="5400000">
            <a:off x="974051" y="30819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3"/>
          <p:cNvSpPr/>
          <p:nvPr/>
        </p:nvSpPr>
        <p:spPr>
          <a:xfrm rot="5400000">
            <a:off x="2123275" y="1990875"/>
            <a:ext cx="656100" cy="226800"/>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3"/>
          <p:cNvSpPr txBox="1"/>
          <p:nvPr/>
        </p:nvSpPr>
        <p:spPr>
          <a:xfrm>
            <a:off x="1986576" y="1476125"/>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Attribute</a:t>
            </a:r>
            <a:endParaRPr sz="18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a:t>
            </a:r>
            <a:r>
              <a:rPr lang="en"/>
              <a:t> to Get Help</a:t>
            </a:r>
            <a:endParaRPr/>
          </a:p>
        </p:txBody>
      </p:sp>
      <p:sp>
        <p:nvSpPr>
          <p:cNvPr id="645" name="Google Shape;64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646" name="Google Shape;646;p59"/>
          <p:cNvSpPr txBox="1"/>
          <p:nvPr>
            <p:ph idx="3" type="subTitle"/>
          </p:nvPr>
        </p:nvSpPr>
        <p:spPr>
          <a:xfrm>
            <a:off x="-12225" y="12746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Practice, practice, practice: work individually or in groups.</a:t>
            </a:r>
            <a:endParaRPr/>
          </a:p>
        </p:txBody>
      </p:sp>
      <p:sp>
        <p:nvSpPr>
          <p:cNvPr id="647" name="Google Shape;647;p59"/>
          <p:cNvSpPr txBox="1"/>
          <p:nvPr>
            <p:ph idx="4" type="subTitle"/>
          </p:nvPr>
        </p:nvSpPr>
        <p:spPr>
          <a:xfrm>
            <a:off x="-12300" y="1858813"/>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Review in-class material (activities and slides).</a:t>
            </a:r>
            <a:endParaRPr/>
          </a:p>
        </p:txBody>
      </p:sp>
      <p:sp>
        <p:nvSpPr>
          <p:cNvPr id="648" name="Google Shape;648;p59"/>
          <p:cNvSpPr txBox="1"/>
          <p:nvPr>
            <p:ph idx="5" type="subTitle"/>
          </p:nvPr>
        </p:nvSpPr>
        <p:spPr>
          <a:xfrm>
            <a:off x="12250" y="24399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a:t>
            </a:r>
            <a:r>
              <a:rPr lang="en"/>
              <a:t>atch the class videos again.</a:t>
            </a:r>
            <a:endParaRPr/>
          </a:p>
        </p:txBody>
      </p:sp>
      <p:sp>
        <p:nvSpPr>
          <p:cNvPr id="649" name="Google Shape;649;p59"/>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Attend</a:t>
            </a:r>
            <a:r>
              <a:rPr lang="en"/>
              <a:t> office hours, which are held 45 minutes before and 30 minutes after class.</a:t>
            </a:r>
            <a:endParaRPr/>
          </a:p>
        </p:txBody>
      </p:sp>
      <p:sp>
        <p:nvSpPr>
          <p:cNvPr id="650" name="Google Shape;650;p59"/>
          <p:cNvSpPr txBox="1"/>
          <p:nvPr>
            <p:ph idx="7" type="subTitle"/>
          </p:nvPr>
        </p:nvSpPr>
        <p:spPr>
          <a:xfrm>
            <a:off x="-12125" y="362210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Attend one-on-one sessions with your Student Success Manager (SSM) (to be announced by your SSM).</a:t>
            </a:r>
            <a:endParaRPr/>
          </a:p>
        </p:txBody>
      </p:sp>
      <p:sp>
        <p:nvSpPr>
          <p:cNvPr id="651" name="Google Shape;651;p59"/>
          <p:cNvSpPr txBox="1"/>
          <p:nvPr>
            <p:ph idx="8" type="subTitle"/>
          </p:nvPr>
        </p:nvSpPr>
        <p:spPr>
          <a:xfrm>
            <a:off x="-12150" y="42361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Contact your </a:t>
            </a:r>
            <a:r>
              <a:rPr lang="en"/>
              <a:t>Student Success Manager</a:t>
            </a:r>
            <a:r>
              <a:rPr lang="en"/>
              <a:t> anytime!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grpSp>
        <p:nvGrpSpPr>
          <p:cNvPr id="1237" name="Google Shape;1237;p104"/>
          <p:cNvGrpSpPr/>
          <p:nvPr/>
        </p:nvGrpSpPr>
        <p:grpSpPr>
          <a:xfrm>
            <a:off x="410672" y="1902751"/>
            <a:ext cx="7347663" cy="919390"/>
            <a:chOff x="521801" y="1902775"/>
            <a:chExt cx="7347663" cy="1449000"/>
          </a:xfrm>
        </p:grpSpPr>
        <p:sp>
          <p:nvSpPr>
            <p:cNvPr id="1238" name="Google Shape;1238;p104"/>
            <p:cNvSpPr txBox="1"/>
            <p:nvPr/>
          </p:nvSpPr>
          <p:spPr>
            <a:xfrm>
              <a:off x="2288878" y="1902775"/>
              <a:ext cx="4690800" cy="14490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4800">
                  <a:latin typeface="Inconsolata"/>
                  <a:ea typeface="Inconsolata"/>
                  <a:cs typeface="Inconsolata"/>
                  <a:sym typeface="Inconsolata"/>
                </a:rPr>
                <a:t>src="img.png"</a:t>
              </a:r>
              <a:endParaRPr sz="4800">
                <a:latin typeface="Inconsolata"/>
                <a:ea typeface="Inconsolata"/>
                <a:cs typeface="Inconsolata"/>
                <a:sym typeface="Inconsolata"/>
              </a:endParaRPr>
            </a:p>
          </p:txBody>
        </p:sp>
        <p:sp>
          <p:nvSpPr>
            <p:cNvPr id="1239" name="Google Shape;1239;p104"/>
            <p:cNvSpPr/>
            <p:nvPr/>
          </p:nvSpPr>
          <p:spPr>
            <a:xfrm>
              <a:off x="521801" y="1902775"/>
              <a:ext cx="1767300" cy="14490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sz="4800">
                  <a:solidFill>
                    <a:schemeClr val="dk1"/>
                  </a:solidFill>
                  <a:latin typeface="Inconsolata"/>
                  <a:ea typeface="Inconsolata"/>
                  <a:cs typeface="Inconsolata"/>
                  <a:sym typeface="Inconsolata"/>
                </a:rPr>
                <a:t>&lt;img</a:t>
              </a:r>
              <a:endParaRPr sz="4800">
                <a:latin typeface="Inconsolata"/>
                <a:ea typeface="Inconsolata"/>
                <a:cs typeface="Inconsolata"/>
                <a:sym typeface="Inconsolata"/>
              </a:endParaRPr>
            </a:p>
          </p:txBody>
        </p:sp>
        <p:sp>
          <p:nvSpPr>
            <p:cNvPr id="1240" name="Google Shape;1240;p104"/>
            <p:cNvSpPr/>
            <p:nvPr/>
          </p:nvSpPr>
          <p:spPr>
            <a:xfrm>
              <a:off x="6978464" y="1902775"/>
              <a:ext cx="891000" cy="14490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sz="4800">
                  <a:solidFill>
                    <a:schemeClr val="dk1"/>
                  </a:solidFill>
                  <a:latin typeface="Inconsolata"/>
                  <a:ea typeface="Inconsolata"/>
                  <a:cs typeface="Inconsolata"/>
                  <a:sym typeface="Inconsolata"/>
                </a:rPr>
                <a:t>&gt;</a:t>
              </a:r>
              <a:endParaRPr sz="4800">
                <a:latin typeface="Inconsolata"/>
                <a:ea typeface="Inconsolata"/>
                <a:cs typeface="Inconsolata"/>
                <a:sym typeface="Inconsolata"/>
              </a:endParaRPr>
            </a:p>
          </p:txBody>
        </p:sp>
      </p:grpSp>
      <p:sp>
        <p:nvSpPr>
          <p:cNvPr id="1241" name="Google Shape;1241;p104"/>
          <p:cNvSpPr txBox="1"/>
          <p:nvPr/>
        </p:nvSpPr>
        <p:spPr>
          <a:xfrm>
            <a:off x="6296876" y="3155925"/>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Self-C</a:t>
            </a:r>
            <a:r>
              <a:rPr b="1" lang="en" sz="1800">
                <a:latin typeface="Roboto"/>
                <a:ea typeface="Roboto"/>
                <a:cs typeface="Roboto"/>
                <a:sym typeface="Roboto"/>
              </a:rPr>
              <a:t>losing Tag</a:t>
            </a:r>
            <a:endParaRPr sz="1800">
              <a:latin typeface="Roboto"/>
              <a:ea typeface="Roboto"/>
              <a:cs typeface="Roboto"/>
              <a:sym typeface="Roboto"/>
            </a:endParaRPr>
          </a:p>
        </p:txBody>
      </p:sp>
      <p:sp>
        <p:nvSpPr>
          <p:cNvPr id="1242" name="Google Shape;1242;p104"/>
          <p:cNvSpPr/>
          <p:nvPr/>
        </p:nvSpPr>
        <p:spPr>
          <a:xfrm flipH="1" rot="5400000">
            <a:off x="7000826" y="27771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4"/>
          <p:cNvSpPr txBox="1"/>
          <p:nvPr/>
        </p:nvSpPr>
        <p:spPr>
          <a:xfrm>
            <a:off x="531325" y="3223950"/>
            <a:ext cx="13512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Opening Tag</a:t>
            </a:r>
            <a:endParaRPr sz="1800">
              <a:latin typeface="Roboto"/>
              <a:ea typeface="Roboto"/>
              <a:cs typeface="Roboto"/>
              <a:sym typeface="Roboto"/>
            </a:endParaRPr>
          </a:p>
        </p:txBody>
      </p:sp>
      <p:sp>
        <p:nvSpPr>
          <p:cNvPr id="1244" name="Google Shape;1244;p104"/>
          <p:cNvSpPr/>
          <p:nvPr/>
        </p:nvSpPr>
        <p:spPr>
          <a:xfrm flipH="1" rot="5400000">
            <a:off x="933326" y="2836950"/>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4"/>
          <p:cNvSpPr/>
          <p:nvPr/>
        </p:nvSpPr>
        <p:spPr>
          <a:xfrm rot="5400000">
            <a:off x="3966176" y="1595775"/>
            <a:ext cx="627900" cy="226800"/>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4"/>
          <p:cNvSpPr txBox="1"/>
          <p:nvPr/>
        </p:nvSpPr>
        <p:spPr>
          <a:xfrm>
            <a:off x="3798175" y="1070175"/>
            <a:ext cx="9639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Attribute</a:t>
            </a:r>
            <a:endParaRPr sz="1800">
              <a:latin typeface="Roboto"/>
              <a:ea typeface="Roboto"/>
              <a:cs typeface="Roboto"/>
              <a:sym typeface="Roboto"/>
            </a:endParaRPr>
          </a:p>
        </p:txBody>
      </p:sp>
      <p:sp>
        <p:nvSpPr>
          <p:cNvPr id="1247" name="Google Shape;1247;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Tricky Tags (Self-Closing)</a:t>
            </a:r>
            <a:endParaRPr b="1">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Important Common Tags</a:t>
            </a:r>
            <a:endParaRPr>
              <a:solidFill>
                <a:schemeClr val="dk1"/>
              </a:solidFill>
            </a:endParaRPr>
          </a:p>
          <a:p>
            <a:pPr indent="0" lvl="0" marL="0" rtl="0" algn="l">
              <a:spcBef>
                <a:spcPts val="0"/>
              </a:spcBef>
              <a:spcAft>
                <a:spcPts val="0"/>
              </a:spcAft>
              <a:buNone/>
            </a:pPr>
            <a:r>
              <a:t/>
            </a:r>
            <a:endParaRPr/>
          </a:p>
        </p:txBody>
      </p:sp>
      <p:graphicFrame>
        <p:nvGraphicFramePr>
          <p:cNvPr id="1253" name="Google Shape;1253;p105"/>
          <p:cNvGraphicFramePr/>
          <p:nvPr/>
        </p:nvGraphicFramePr>
        <p:xfrm>
          <a:off x="395900" y="826800"/>
          <a:ext cx="3000000" cy="3000000"/>
        </p:xfrm>
        <a:graphic>
          <a:graphicData uri="http://schemas.openxmlformats.org/drawingml/2006/table">
            <a:tbl>
              <a:tblPr>
                <a:noFill/>
                <a:tableStyleId>{7EC87BE5-1F14-491C-A727-B6A6362B184B}</a:tableStyleId>
              </a:tblPr>
              <a:tblGrid>
                <a:gridCol w="983675"/>
                <a:gridCol w="2192775"/>
                <a:gridCol w="1347425"/>
                <a:gridCol w="1984075"/>
                <a:gridCol w="999650"/>
                <a:gridCol w="952400"/>
              </a:tblGrid>
              <a:tr h="281475">
                <a:tc gridSpan="2">
                  <a:txBody>
                    <a:bodyPr/>
                    <a:lstStyle/>
                    <a:p>
                      <a:pPr indent="0" lvl="0" marL="0" rtl="0" algn="l">
                        <a:spcBef>
                          <a:spcPts val="0"/>
                        </a:spcBef>
                        <a:spcAft>
                          <a:spcPts val="200"/>
                        </a:spcAft>
                        <a:buNone/>
                      </a:pPr>
                      <a:r>
                        <a:rPr b="1" lang="en">
                          <a:solidFill>
                            <a:schemeClr val="dk1"/>
                          </a:solidFill>
                          <a:latin typeface="Roboto"/>
                          <a:ea typeface="Roboto"/>
                          <a:cs typeface="Roboto"/>
                          <a:sym typeface="Roboto"/>
                        </a:rPr>
                        <a:t>Headings: </a:t>
                      </a:r>
                      <a:endParaRPr/>
                    </a:p>
                  </a:txBody>
                  <a:tcPr marT="0" marB="0" marR="91425" marL="914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7EF6A"/>
                    </a:solidFill>
                  </a:tcPr>
                </a:tc>
                <a:tc hMerge="1"/>
                <a:tc gridSpan="2">
                  <a:txBody>
                    <a:bodyPr/>
                    <a:lstStyle/>
                    <a:p>
                      <a:pPr indent="0" lvl="0" marL="0" rtl="0" algn="l">
                        <a:spcBef>
                          <a:spcPts val="0"/>
                        </a:spcBef>
                        <a:spcAft>
                          <a:spcPts val="200"/>
                        </a:spcAft>
                        <a:buNone/>
                      </a:pPr>
                      <a:r>
                        <a:rPr b="1" lang="en">
                          <a:solidFill>
                            <a:schemeClr val="dk1"/>
                          </a:solidFill>
                          <a:latin typeface="Roboto"/>
                          <a:ea typeface="Roboto"/>
                          <a:cs typeface="Roboto"/>
                          <a:sym typeface="Roboto"/>
                        </a:rPr>
                        <a:t>Containers:</a:t>
                      </a:r>
                      <a:endParaRPr/>
                    </a:p>
                  </a:txBody>
                  <a:tcPr marT="0" marB="0" marR="91425" marL="914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c hMerge="1"/>
                <a:tc gridSpan="2">
                  <a:txBody>
                    <a:bodyPr/>
                    <a:lstStyle/>
                    <a:p>
                      <a:pPr indent="0" lvl="0" marL="0" rtl="0" algn="l">
                        <a:spcBef>
                          <a:spcPts val="0"/>
                        </a:spcBef>
                        <a:spcAft>
                          <a:spcPts val="200"/>
                        </a:spcAft>
                        <a:buNone/>
                      </a:pPr>
                      <a:r>
                        <a:rPr b="1" lang="en">
                          <a:solidFill>
                            <a:schemeClr val="dk1"/>
                          </a:solidFill>
                          <a:latin typeface="Roboto"/>
                          <a:ea typeface="Roboto"/>
                          <a:cs typeface="Roboto"/>
                          <a:sym typeface="Roboto"/>
                        </a:rPr>
                        <a:t>Others:</a:t>
                      </a:r>
                      <a:endParaRPr/>
                    </a:p>
                  </a:txBody>
                  <a:tcPr marT="0" marB="0" marR="91425" marL="914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hMerge="1"/>
              </a:tr>
              <a:tr h="393525">
                <a:tc>
                  <a:txBody>
                    <a:bodyPr/>
                    <a:lstStyle/>
                    <a:p>
                      <a:pPr indent="0" lvl="0" marL="0" rtl="0" algn="r">
                        <a:spcBef>
                          <a:spcPts val="0"/>
                        </a:spcBef>
                        <a:spcAft>
                          <a:spcPts val="200"/>
                        </a:spcAft>
                        <a:buClr>
                          <a:schemeClr val="dk1"/>
                        </a:buClr>
                        <a:buSzPts val="1100"/>
                        <a:buFont typeface="Arial"/>
                        <a:buNone/>
                      </a:pPr>
                      <a:r>
                        <a:rPr lang="en" sz="1200">
                          <a:solidFill>
                            <a:srgbClr val="FFFFFF"/>
                          </a:solidFill>
                          <a:latin typeface="Inconsolata"/>
                          <a:ea typeface="Inconsolata"/>
                          <a:cs typeface="Inconsolata"/>
                          <a:sym typeface="Inconsolata"/>
                        </a:rPr>
                        <a:t>&lt;h1&gt; &lt;/h1&gt; </a:t>
                      </a:r>
                      <a:endParaRPr sz="12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Heading 1 (Largest heading)</a:t>
                      </a:r>
                      <a:endParaRPr sz="10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3F3F3"/>
                          </a:solidFill>
                          <a:latin typeface="Inconsolata"/>
                          <a:ea typeface="Inconsolata"/>
                          <a:cs typeface="Inconsolata"/>
                          <a:sym typeface="Inconsolata"/>
                        </a:rPr>
                        <a:t>&lt;html&gt; &lt;/html&gt;</a:t>
                      </a:r>
                      <a:endParaRPr sz="1200">
                        <a:solidFill>
                          <a:srgbClr val="F3F3F3"/>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Wraps the entire page</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FFFFF"/>
                          </a:solidFill>
                          <a:latin typeface="Inconsolata"/>
                          <a:ea typeface="Inconsolata"/>
                          <a:cs typeface="Inconsolata"/>
                          <a:sym typeface="Inconsolata"/>
                        </a:rPr>
                        <a:t>&lt;strong&gt;</a:t>
                      </a:r>
                      <a:endParaRPr sz="1200">
                        <a:solidFill>
                          <a:srgbClr val="FFFFFF"/>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000">
                          <a:solidFill>
                            <a:schemeClr val="dk1"/>
                          </a:solidFill>
                          <a:latin typeface="Roboto"/>
                          <a:ea typeface="Roboto"/>
                          <a:cs typeface="Roboto"/>
                          <a:sym typeface="Roboto"/>
                        </a:rPr>
                        <a:t>bold</a:t>
                      </a:r>
                      <a:endParaRPr sz="10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93525">
                <a:tc>
                  <a:txBody>
                    <a:bodyPr/>
                    <a:lstStyle/>
                    <a:p>
                      <a:pPr indent="0" lvl="0" marL="0" rtl="0" algn="r">
                        <a:spcBef>
                          <a:spcPts val="0"/>
                        </a:spcBef>
                        <a:spcAft>
                          <a:spcPts val="200"/>
                        </a:spcAft>
                        <a:buClr>
                          <a:schemeClr val="dk1"/>
                        </a:buClr>
                        <a:buSzPts val="1100"/>
                        <a:buFont typeface="Arial"/>
                        <a:buNone/>
                      </a:pPr>
                      <a:r>
                        <a:rPr lang="en" sz="1200">
                          <a:solidFill>
                            <a:srgbClr val="FFFFFF"/>
                          </a:solidFill>
                          <a:latin typeface="Inconsolata"/>
                          <a:ea typeface="Inconsolata"/>
                          <a:cs typeface="Inconsolata"/>
                          <a:sym typeface="Inconsolata"/>
                        </a:rPr>
                        <a:t>&lt;h2&gt; &lt;/h2&gt;</a:t>
                      </a:r>
                      <a:endParaRPr sz="12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Heading 2 (Next largest heading)</a:t>
                      </a:r>
                      <a:endParaRPr sz="10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3F3F3"/>
                          </a:solidFill>
                          <a:latin typeface="Inconsolata"/>
                          <a:ea typeface="Inconsolata"/>
                          <a:cs typeface="Inconsolata"/>
                          <a:sym typeface="Inconsolata"/>
                        </a:rPr>
                        <a:t>&lt;head&gt; &lt;/head&gt;</a:t>
                      </a:r>
                      <a:endParaRPr sz="1200">
                        <a:solidFill>
                          <a:srgbClr val="F3F3F3"/>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Wraps the header of the page</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emphasis</a:t>
                      </a:r>
                      <a:endParaRPr sz="10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93525">
                <a:tc>
                  <a:txBody>
                    <a:bodyPr/>
                    <a:lstStyle/>
                    <a:p>
                      <a:pPr indent="0" lvl="0" marL="0" rtl="0" algn="r">
                        <a:spcBef>
                          <a:spcPts val="0"/>
                        </a:spcBef>
                        <a:spcAft>
                          <a:spcPts val="200"/>
                        </a:spcAft>
                        <a:buClr>
                          <a:schemeClr val="dk1"/>
                        </a:buClr>
                        <a:buSzPts val="1100"/>
                        <a:buFont typeface="Arial"/>
                        <a:buNone/>
                      </a:pPr>
                      <a:r>
                        <a:rPr lang="en" sz="1200">
                          <a:solidFill>
                            <a:srgbClr val="FFFFFF"/>
                          </a:solidFill>
                          <a:latin typeface="Inconsolata"/>
                          <a:ea typeface="Inconsolata"/>
                          <a:cs typeface="Inconsolata"/>
                          <a:sym typeface="Inconsolata"/>
                        </a:rPr>
                        <a:t>&lt;h3&gt; &lt;/h3&gt;</a:t>
                      </a:r>
                      <a:endParaRPr sz="12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Heading 3 </a:t>
                      </a:r>
                      <a:endParaRPr sz="10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3F3F3"/>
                          </a:solidFill>
                          <a:latin typeface="Inconsolata"/>
                          <a:ea typeface="Inconsolata"/>
                          <a:cs typeface="Inconsolata"/>
                          <a:sym typeface="Inconsolata"/>
                        </a:rPr>
                        <a:t>&lt;body&gt; &lt;/body&gt;</a:t>
                      </a:r>
                      <a:endParaRPr sz="1200">
                        <a:solidFill>
                          <a:srgbClr val="F3F3F3"/>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Wraps the main content </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FFFFF"/>
                          </a:solidFill>
                          <a:latin typeface="Inconsolata"/>
                          <a:ea typeface="Inconsolata"/>
                          <a:cs typeface="Inconsolata"/>
                          <a:sym typeface="Inconsolata"/>
                        </a:rPr>
                        <a:t>&lt;img&gt;</a:t>
                      </a:r>
                      <a:endParaRPr sz="1200">
                        <a:solidFill>
                          <a:srgbClr val="FFFFFF"/>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images</a:t>
                      </a:r>
                      <a:endParaRPr sz="10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93525">
                <a:tc>
                  <a:txBody>
                    <a:bodyPr/>
                    <a:lstStyle/>
                    <a:p>
                      <a:pPr indent="0" lvl="0" marL="0" rtl="0" algn="r">
                        <a:spcBef>
                          <a:spcPts val="0"/>
                        </a:spcBef>
                        <a:spcAft>
                          <a:spcPts val="200"/>
                        </a:spcAft>
                        <a:buClr>
                          <a:schemeClr val="dk1"/>
                        </a:buClr>
                        <a:buSzPts val="1100"/>
                        <a:buFont typeface="Arial"/>
                        <a:buNone/>
                      </a:pPr>
                      <a:r>
                        <a:t/>
                      </a:r>
                      <a:endParaRPr sz="1200">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200"/>
                        </a:spcAft>
                        <a:buNone/>
                      </a:pPr>
                      <a:r>
                        <a:t/>
                      </a:r>
                      <a:endParaRPr sz="1000"/>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3F3F3"/>
                          </a:solidFill>
                          <a:latin typeface="Inconsolata"/>
                          <a:ea typeface="Inconsolata"/>
                          <a:cs typeface="Inconsolata"/>
                          <a:sym typeface="Inconsolata"/>
                        </a:rPr>
                        <a:t>&lt;div&gt; &lt;/div&gt;</a:t>
                      </a:r>
                      <a:endParaRPr sz="1200">
                        <a:solidFill>
                          <a:srgbClr val="F3F3F3"/>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Logical container</a:t>
                      </a:r>
                      <a:r>
                        <a:rPr lang="en" sz="1000">
                          <a:solidFill>
                            <a:schemeClr val="dk1"/>
                          </a:solidFill>
                          <a:latin typeface="Roboto"/>
                          <a:ea typeface="Roboto"/>
                          <a:cs typeface="Roboto"/>
                          <a:sym typeface="Roboto"/>
                        </a:rPr>
                        <a:t> </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FFFFF"/>
                          </a:solidFill>
                          <a:latin typeface="Inconsolata"/>
                          <a:ea typeface="Inconsolata"/>
                          <a:cs typeface="Inconsolata"/>
                          <a:sym typeface="Inconsolata"/>
                        </a:rPr>
                        <a:t>&lt;a href&gt;</a:t>
                      </a:r>
                      <a:endParaRPr sz="1200">
                        <a:solidFill>
                          <a:srgbClr val="FFFFFF"/>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links</a:t>
                      </a:r>
                      <a:endParaRPr sz="10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93525">
                <a:tc>
                  <a:txBody>
                    <a:bodyPr/>
                    <a:lstStyle/>
                    <a:p>
                      <a:pPr indent="0" lvl="0" marL="0" rtl="0" algn="r">
                        <a:spcBef>
                          <a:spcPts val="0"/>
                        </a:spcBef>
                        <a:spcAft>
                          <a:spcPts val="200"/>
                        </a:spcAft>
                        <a:buClr>
                          <a:schemeClr val="dk1"/>
                        </a:buClr>
                        <a:buSzPts val="1100"/>
                        <a:buFont typeface="Arial"/>
                        <a:buNone/>
                      </a:pPr>
                      <a:r>
                        <a:t/>
                      </a:r>
                      <a:endParaRPr sz="1200">
                        <a:solidFill>
                          <a:srgbClr val="FFFFFF"/>
                        </a:solidFill>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200"/>
                        </a:spcAft>
                        <a:buNone/>
                      </a:pPr>
                      <a:r>
                        <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3F3F3"/>
                          </a:solidFill>
                          <a:latin typeface="Inconsolata"/>
                          <a:ea typeface="Inconsolata"/>
                          <a:cs typeface="Inconsolata"/>
                          <a:sym typeface="Inconsolata"/>
                        </a:rPr>
                        <a:t>&lt;p&gt; &lt;/p&gt; </a:t>
                      </a:r>
                      <a:endParaRPr sz="1200">
                        <a:solidFill>
                          <a:srgbClr val="F3F3F3"/>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Clr>
                          <a:schemeClr val="dk1"/>
                        </a:buClr>
                        <a:buSzPts val="1100"/>
                        <a:buFont typeface="Arial"/>
                        <a:buNone/>
                      </a:pPr>
                      <a:r>
                        <a:rPr lang="en" sz="1000">
                          <a:solidFill>
                            <a:schemeClr val="dk1"/>
                          </a:solidFill>
                          <a:latin typeface="Roboto"/>
                          <a:ea typeface="Roboto"/>
                          <a:cs typeface="Roboto"/>
                          <a:sym typeface="Roboto"/>
                        </a:rPr>
                        <a:t>Wraps individual paragraphs </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r">
                        <a:spcBef>
                          <a:spcPts val="0"/>
                        </a:spcBef>
                        <a:spcAft>
                          <a:spcPts val="200"/>
                        </a:spcAft>
                        <a:buClr>
                          <a:schemeClr val="dk1"/>
                        </a:buClr>
                        <a:buSzPts val="1100"/>
                        <a:buFont typeface="Arial"/>
                        <a:buNone/>
                      </a:pPr>
                      <a:r>
                        <a:rPr lang="en" sz="1200">
                          <a:solidFill>
                            <a:srgbClr val="FFFFFF"/>
                          </a:solidFill>
                          <a:latin typeface="Inconsolata"/>
                          <a:ea typeface="Inconsolata"/>
                          <a:cs typeface="Inconsolata"/>
                          <a:sym typeface="Inconsolata"/>
                        </a:rPr>
                        <a:t>&lt;li&gt;</a:t>
                      </a:r>
                      <a:endParaRPr sz="1200">
                        <a:solidFill>
                          <a:srgbClr val="FFFFFF"/>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000">
                          <a:solidFill>
                            <a:schemeClr val="dk1"/>
                          </a:solidFill>
                          <a:latin typeface="Roboto"/>
                          <a:ea typeface="Roboto"/>
                          <a:cs typeface="Roboto"/>
                          <a:sym typeface="Roboto"/>
                        </a:rPr>
                        <a:t>list items</a:t>
                      </a:r>
                      <a:endParaRPr sz="10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93525">
                <a:tc>
                  <a:txBody>
                    <a:bodyPr/>
                    <a:lstStyle/>
                    <a:p>
                      <a:pPr indent="0" lvl="0" marL="0" rtl="0" algn="r">
                        <a:spcBef>
                          <a:spcPts val="0"/>
                        </a:spcBef>
                        <a:spcAft>
                          <a:spcPts val="200"/>
                        </a:spcAft>
                        <a:buClr>
                          <a:schemeClr val="dk1"/>
                        </a:buClr>
                        <a:buSzPts val="1100"/>
                        <a:buFont typeface="Arial"/>
                        <a:buNone/>
                      </a:pPr>
                      <a:r>
                        <a:t/>
                      </a:r>
                      <a:endParaRPr sz="1200">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200"/>
                        </a:spcAft>
                        <a:buNone/>
                      </a:pPr>
                      <a:r>
                        <a:t/>
                      </a:r>
                      <a:endParaRPr sz="1000"/>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200">
                        <a:solidFill>
                          <a:srgbClr val="F3F3F3"/>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80000"/>
                        </a:lnSpc>
                        <a:spcBef>
                          <a:spcPts val="400"/>
                        </a:spcBef>
                        <a:spcAft>
                          <a:spcPts val="0"/>
                        </a:spcAft>
                        <a:buNone/>
                      </a:pPr>
                      <a:r>
                        <a:rPr lang="en" sz="1200">
                          <a:solidFill>
                            <a:srgbClr val="FFFFFF"/>
                          </a:solidFill>
                          <a:latin typeface="Inconsolata"/>
                          <a:ea typeface="Inconsolata"/>
                          <a:cs typeface="Inconsolata"/>
                          <a:sym typeface="Inconsolata"/>
                        </a:rPr>
                        <a:t>&lt;title&gt;</a:t>
                      </a:r>
                      <a:endParaRPr sz="1200">
                        <a:solidFill>
                          <a:srgbClr val="FFFFFF"/>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000">
                          <a:solidFill>
                            <a:schemeClr val="dk1"/>
                          </a:solidFill>
                          <a:latin typeface="Roboto"/>
                          <a:ea typeface="Roboto"/>
                          <a:cs typeface="Roboto"/>
                          <a:sym typeface="Roboto"/>
                        </a:rPr>
                        <a:t>title</a:t>
                      </a:r>
                      <a:endParaRPr sz="10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93525">
                <a:tc>
                  <a:txBody>
                    <a:bodyPr/>
                    <a:lstStyle/>
                    <a:p>
                      <a:pPr indent="0" lvl="0" marL="0" rtl="0" algn="r">
                        <a:spcBef>
                          <a:spcPts val="0"/>
                        </a:spcBef>
                        <a:spcAft>
                          <a:spcPts val="0"/>
                        </a:spcAft>
                        <a:buNone/>
                      </a:pPr>
                      <a:r>
                        <a:t/>
                      </a:r>
                      <a:endParaRPr sz="1200">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200">
                        <a:solidFill>
                          <a:srgbClr val="F3F3F3"/>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80000"/>
                        </a:lnSpc>
                        <a:spcBef>
                          <a:spcPts val="400"/>
                        </a:spcBef>
                        <a:spcAft>
                          <a:spcPts val="0"/>
                        </a:spcAft>
                        <a:buNone/>
                      </a:pPr>
                      <a:r>
                        <a:rPr lang="en" sz="1200">
                          <a:solidFill>
                            <a:srgbClr val="FFFFFF"/>
                          </a:solidFill>
                          <a:latin typeface="Inconsolata"/>
                          <a:ea typeface="Inconsolata"/>
                          <a:cs typeface="Inconsolata"/>
                          <a:sym typeface="Inconsolata"/>
                        </a:rPr>
                        <a:t>&lt;br&gt;</a:t>
                      </a:r>
                      <a:endParaRPr sz="1200">
                        <a:solidFill>
                          <a:srgbClr val="FFFFFF"/>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000">
                          <a:solidFill>
                            <a:schemeClr val="dk1"/>
                          </a:solidFill>
                          <a:latin typeface="Roboto"/>
                          <a:ea typeface="Roboto"/>
                          <a:cs typeface="Roboto"/>
                          <a:sym typeface="Roboto"/>
                        </a:rPr>
                        <a:t>line break</a:t>
                      </a:r>
                      <a:endParaRPr sz="10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93525">
                <a:tc>
                  <a:txBody>
                    <a:bodyPr/>
                    <a:lstStyle/>
                    <a:p>
                      <a:pPr indent="0" lvl="0" marL="0" rtl="0" algn="r">
                        <a:spcBef>
                          <a:spcPts val="0"/>
                        </a:spcBef>
                        <a:spcAft>
                          <a:spcPts val="0"/>
                        </a:spcAft>
                        <a:buNone/>
                      </a:pPr>
                      <a:r>
                        <a:t/>
                      </a:r>
                      <a:endParaRPr sz="1200">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200">
                        <a:solidFill>
                          <a:srgbClr val="F3F3F3"/>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80000"/>
                        </a:lnSpc>
                        <a:spcBef>
                          <a:spcPts val="400"/>
                        </a:spcBef>
                        <a:spcAft>
                          <a:spcPts val="0"/>
                        </a:spcAft>
                        <a:buNone/>
                      </a:pPr>
                      <a:r>
                        <a:rPr lang="en" sz="1200">
                          <a:solidFill>
                            <a:srgbClr val="FFFFFF"/>
                          </a:solidFill>
                          <a:latin typeface="Inconsolata"/>
                          <a:ea typeface="Inconsolata"/>
                          <a:cs typeface="Inconsolata"/>
                          <a:sym typeface="Inconsolata"/>
                        </a:rPr>
                        <a:t>&lt;table&gt;</a:t>
                      </a:r>
                      <a:endParaRPr sz="1200">
                        <a:solidFill>
                          <a:srgbClr val="FFFFFF"/>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000">
                          <a:solidFill>
                            <a:schemeClr val="dk1"/>
                          </a:solidFill>
                          <a:latin typeface="Roboto"/>
                          <a:ea typeface="Roboto"/>
                          <a:cs typeface="Roboto"/>
                          <a:sym typeface="Roboto"/>
                        </a:rPr>
                        <a:t>tables</a:t>
                      </a:r>
                      <a:endParaRPr sz="10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93525">
                <a:tc>
                  <a:txBody>
                    <a:bodyPr/>
                    <a:lstStyle/>
                    <a:p>
                      <a:pPr indent="0" lvl="0" marL="0" rtl="0" algn="r">
                        <a:spcBef>
                          <a:spcPts val="0"/>
                        </a:spcBef>
                        <a:spcAft>
                          <a:spcPts val="0"/>
                        </a:spcAft>
                        <a:buNone/>
                      </a:pPr>
                      <a:r>
                        <a:t/>
                      </a:r>
                      <a:endParaRPr sz="1200">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200">
                        <a:solidFill>
                          <a:srgbClr val="F3F3F3"/>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80000"/>
                        </a:lnSpc>
                        <a:spcBef>
                          <a:spcPts val="400"/>
                        </a:spcBef>
                        <a:spcAft>
                          <a:spcPts val="0"/>
                        </a:spcAft>
                        <a:buNone/>
                      </a:pPr>
                      <a:r>
                        <a:rPr lang="en" sz="1200">
                          <a:solidFill>
                            <a:srgbClr val="FFFFFF"/>
                          </a:solidFill>
                          <a:latin typeface="Inconsolata"/>
                          <a:ea typeface="Inconsolata"/>
                          <a:cs typeface="Inconsolata"/>
                          <a:sym typeface="Inconsolata"/>
                        </a:rPr>
                        <a:t>&lt;!-- --&gt;</a:t>
                      </a:r>
                      <a:endParaRPr sz="1200">
                        <a:solidFill>
                          <a:srgbClr val="FFFFFF"/>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000">
                          <a:solidFill>
                            <a:schemeClr val="dk1"/>
                          </a:solidFill>
                          <a:latin typeface="Roboto"/>
                          <a:ea typeface="Roboto"/>
                          <a:cs typeface="Roboto"/>
                          <a:sym typeface="Roboto"/>
                        </a:rPr>
                        <a:t>comments</a:t>
                      </a:r>
                      <a:endParaRPr sz="10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Less Common Tags</a:t>
            </a:r>
            <a:endParaRPr/>
          </a:p>
        </p:txBody>
      </p:sp>
      <p:sp>
        <p:nvSpPr>
          <p:cNvPr id="1259" name="Google Shape;1259;p106"/>
          <p:cNvSpPr txBox="1"/>
          <p:nvPr>
            <p:ph idx="1" type="subTitle"/>
          </p:nvPr>
        </p:nvSpPr>
        <p:spPr>
          <a:xfrm>
            <a:off x="0" y="675975"/>
            <a:ext cx="9144000" cy="9945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All HTML tags are listed here: </a:t>
            </a:r>
            <a:r>
              <a:rPr lang="en" u="sng">
                <a:solidFill>
                  <a:schemeClr val="hlink"/>
                </a:solidFill>
                <a:hlinkClick r:id="rId3"/>
              </a:rPr>
              <a:t>http://www.w3schools.com/tags/</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Don’t try to memorize them! Simply refer back to documentation as needed. </a:t>
            </a:r>
            <a:endParaRPr/>
          </a:p>
        </p:txBody>
      </p:sp>
      <p:graphicFrame>
        <p:nvGraphicFramePr>
          <p:cNvPr id="1260" name="Google Shape;1260;p106"/>
          <p:cNvGraphicFramePr/>
          <p:nvPr/>
        </p:nvGraphicFramePr>
        <p:xfrm>
          <a:off x="487575" y="1511650"/>
          <a:ext cx="3000000" cy="3000000"/>
        </p:xfrm>
        <a:graphic>
          <a:graphicData uri="http://schemas.openxmlformats.org/drawingml/2006/table">
            <a:tbl>
              <a:tblPr>
                <a:noFill/>
                <a:tableStyleId>{7EC87BE5-1F14-491C-A727-B6A6362B184B}</a:tableStyleId>
              </a:tblPr>
              <a:tblGrid>
                <a:gridCol w="1567425"/>
                <a:gridCol w="3370100"/>
              </a:tblGrid>
              <a:tr h="454100">
                <a:tc>
                  <a:txBody>
                    <a:bodyPr/>
                    <a:lstStyle/>
                    <a:p>
                      <a:pPr indent="0" lvl="0" marL="0" rtl="0" algn="r">
                        <a:spcBef>
                          <a:spcPts val="0"/>
                        </a:spcBef>
                        <a:spcAft>
                          <a:spcPts val="200"/>
                        </a:spcAft>
                        <a:buNone/>
                      </a:pPr>
                      <a:r>
                        <a:rPr lang="en" sz="1600">
                          <a:solidFill>
                            <a:srgbClr val="FFFFFF"/>
                          </a:solidFill>
                          <a:latin typeface="Inconsolata"/>
                          <a:ea typeface="Inconsolata"/>
                          <a:cs typeface="Inconsolata"/>
                          <a:sym typeface="Inconsolata"/>
                        </a:rPr>
                        <a:t>&lt;video&gt;</a:t>
                      </a:r>
                      <a:endParaRPr sz="16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600">
                          <a:solidFill>
                            <a:schemeClr val="dk1"/>
                          </a:solidFill>
                          <a:latin typeface="Roboto"/>
                          <a:ea typeface="Roboto"/>
                          <a:cs typeface="Roboto"/>
                          <a:sym typeface="Roboto"/>
                        </a:rPr>
                        <a:t>for videos</a:t>
                      </a:r>
                      <a:endParaRPr sz="16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54100">
                <a:tc>
                  <a:txBody>
                    <a:bodyPr/>
                    <a:lstStyle/>
                    <a:p>
                      <a:pPr indent="0" lvl="0" marL="0" rtl="0" algn="r">
                        <a:spcBef>
                          <a:spcPts val="0"/>
                        </a:spcBef>
                        <a:spcAft>
                          <a:spcPts val="200"/>
                        </a:spcAft>
                        <a:buNone/>
                      </a:pPr>
                      <a:r>
                        <a:rPr lang="en" sz="1600">
                          <a:solidFill>
                            <a:srgbClr val="FFFFFF"/>
                          </a:solidFill>
                          <a:latin typeface="Inconsolata"/>
                          <a:ea typeface="Inconsolata"/>
                          <a:cs typeface="Inconsolata"/>
                          <a:sym typeface="Inconsolata"/>
                        </a:rPr>
                        <a:t>&lt;audio&gt;</a:t>
                      </a:r>
                      <a:endParaRPr sz="16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600">
                          <a:solidFill>
                            <a:schemeClr val="dk1"/>
                          </a:solidFill>
                          <a:latin typeface="Roboto"/>
                          <a:ea typeface="Roboto"/>
                          <a:cs typeface="Roboto"/>
                          <a:sym typeface="Roboto"/>
                        </a:rPr>
                        <a:t>for audio files</a:t>
                      </a:r>
                      <a:endParaRPr sz="16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54100">
                <a:tc>
                  <a:txBody>
                    <a:bodyPr/>
                    <a:lstStyle/>
                    <a:p>
                      <a:pPr indent="0" lvl="0" marL="0" rtl="0" algn="r">
                        <a:spcBef>
                          <a:spcPts val="0"/>
                        </a:spcBef>
                        <a:spcAft>
                          <a:spcPts val="200"/>
                        </a:spcAft>
                        <a:buNone/>
                      </a:pPr>
                      <a:r>
                        <a:rPr lang="en" sz="1600">
                          <a:solidFill>
                            <a:srgbClr val="FFFFFF"/>
                          </a:solidFill>
                          <a:latin typeface="Inconsolata"/>
                          <a:ea typeface="Inconsolata"/>
                          <a:cs typeface="Inconsolata"/>
                          <a:sym typeface="Inconsolata"/>
                        </a:rPr>
                        <a:t>&lt;embed&gt;</a:t>
                      </a:r>
                      <a:endParaRPr sz="16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600">
                          <a:solidFill>
                            <a:schemeClr val="dk1"/>
                          </a:solidFill>
                          <a:latin typeface="Roboto"/>
                          <a:ea typeface="Roboto"/>
                          <a:cs typeface="Roboto"/>
                          <a:sym typeface="Roboto"/>
                        </a:rPr>
                        <a:t>for embedded files</a:t>
                      </a:r>
                      <a:endParaRPr sz="16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54100">
                <a:tc>
                  <a:txBody>
                    <a:bodyPr/>
                    <a:lstStyle/>
                    <a:p>
                      <a:pPr indent="0" lvl="0" marL="0" rtl="0" algn="r">
                        <a:spcBef>
                          <a:spcPts val="0"/>
                        </a:spcBef>
                        <a:spcAft>
                          <a:spcPts val="200"/>
                        </a:spcAft>
                        <a:buNone/>
                      </a:pPr>
                      <a:r>
                        <a:rPr lang="en" sz="1600">
                          <a:solidFill>
                            <a:srgbClr val="FFFFFF"/>
                          </a:solidFill>
                          <a:latin typeface="Inconsolata"/>
                          <a:ea typeface="Inconsolata"/>
                          <a:cs typeface="Inconsolata"/>
                          <a:sym typeface="Inconsolata"/>
                        </a:rPr>
                        <a:t>&lt;code&gt;</a:t>
                      </a:r>
                      <a:endParaRPr sz="16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600">
                          <a:solidFill>
                            <a:schemeClr val="dk1"/>
                          </a:solidFill>
                          <a:latin typeface="Roboto"/>
                          <a:ea typeface="Roboto"/>
                          <a:cs typeface="Roboto"/>
                          <a:sym typeface="Roboto"/>
                        </a:rPr>
                        <a:t>for </a:t>
                      </a:r>
                      <a:r>
                        <a:rPr lang="en" sz="1600">
                          <a:solidFill>
                            <a:schemeClr val="dk1"/>
                          </a:solidFill>
                          <a:latin typeface="Roboto"/>
                          <a:ea typeface="Roboto"/>
                          <a:cs typeface="Roboto"/>
                          <a:sym typeface="Roboto"/>
                        </a:rPr>
                        <a:t>including</a:t>
                      </a:r>
                      <a:r>
                        <a:rPr lang="en" sz="1600">
                          <a:solidFill>
                            <a:schemeClr val="dk1"/>
                          </a:solidFill>
                          <a:latin typeface="Roboto"/>
                          <a:ea typeface="Roboto"/>
                          <a:cs typeface="Roboto"/>
                          <a:sym typeface="Roboto"/>
                        </a:rPr>
                        <a:t> computer code</a:t>
                      </a:r>
                      <a:endParaRPr sz="16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54100">
                <a:tc>
                  <a:txBody>
                    <a:bodyPr/>
                    <a:lstStyle/>
                    <a:p>
                      <a:pPr indent="0" lvl="0" marL="0" rtl="0" algn="r">
                        <a:spcBef>
                          <a:spcPts val="0"/>
                        </a:spcBef>
                        <a:spcAft>
                          <a:spcPts val="200"/>
                        </a:spcAft>
                        <a:buNone/>
                      </a:pPr>
                      <a:r>
                        <a:rPr lang="en" sz="1600">
                          <a:solidFill>
                            <a:srgbClr val="FFFFFF"/>
                          </a:solidFill>
                          <a:latin typeface="Inconsolata"/>
                          <a:ea typeface="Inconsolata"/>
                          <a:cs typeface="Inconsolata"/>
                          <a:sym typeface="Inconsolata"/>
                        </a:rPr>
                        <a:t>&lt;header&gt;</a:t>
                      </a:r>
                      <a:endParaRPr sz="16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600">
                          <a:solidFill>
                            <a:schemeClr val="dk1"/>
                          </a:solidFill>
                          <a:latin typeface="Roboto"/>
                          <a:ea typeface="Roboto"/>
                          <a:cs typeface="Roboto"/>
                          <a:sym typeface="Roboto"/>
                        </a:rPr>
                        <a:t>for headers</a:t>
                      </a:r>
                      <a:endParaRPr sz="16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54100">
                <a:tc>
                  <a:txBody>
                    <a:bodyPr/>
                    <a:lstStyle/>
                    <a:p>
                      <a:pPr indent="0" lvl="0" marL="0" rtl="0" algn="r">
                        <a:lnSpc>
                          <a:spcPct val="80000"/>
                        </a:lnSpc>
                        <a:spcBef>
                          <a:spcPts val="400"/>
                        </a:spcBef>
                        <a:spcAft>
                          <a:spcPts val="0"/>
                        </a:spcAft>
                        <a:buNone/>
                      </a:pPr>
                      <a:r>
                        <a:rPr lang="en" sz="1600">
                          <a:solidFill>
                            <a:srgbClr val="FFFFFF"/>
                          </a:solidFill>
                          <a:latin typeface="Inconsolata"/>
                          <a:ea typeface="Inconsolata"/>
                          <a:cs typeface="Inconsolata"/>
                          <a:sym typeface="Inconsolata"/>
                        </a:rPr>
                        <a:t>&lt;nav&gt;</a:t>
                      </a:r>
                      <a:endParaRPr sz="16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600">
                          <a:solidFill>
                            <a:schemeClr val="dk1"/>
                          </a:solidFill>
                          <a:latin typeface="Roboto"/>
                          <a:ea typeface="Roboto"/>
                          <a:cs typeface="Roboto"/>
                          <a:sym typeface="Roboto"/>
                        </a:rPr>
                        <a:t>for navigation bars</a:t>
                      </a:r>
                      <a:endParaRPr sz="1600">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54100">
                <a:tc>
                  <a:txBody>
                    <a:bodyPr/>
                    <a:lstStyle/>
                    <a:p>
                      <a:pPr indent="0" lvl="0" marL="0" rtl="0" algn="r">
                        <a:lnSpc>
                          <a:spcPct val="80000"/>
                        </a:lnSpc>
                        <a:spcBef>
                          <a:spcPts val="400"/>
                        </a:spcBef>
                        <a:spcAft>
                          <a:spcPts val="0"/>
                        </a:spcAft>
                        <a:buNone/>
                      </a:pPr>
                      <a:r>
                        <a:rPr lang="en" sz="1600">
                          <a:solidFill>
                            <a:srgbClr val="FFFFFF"/>
                          </a:solidFill>
                          <a:latin typeface="Inconsolata"/>
                          <a:ea typeface="Inconsolata"/>
                          <a:cs typeface="Inconsolata"/>
                          <a:sym typeface="Inconsolata"/>
                        </a:rPr>
                        <a:t>&lt;footer&gt;</a:t>
                      </a:r>
                      <a:endParaRPr sz="16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600">
                          <a:solidFill>
                            <a:schemeClr val="dk1"/>
                          </a:solidFill>
                          <a:latin typeface="Roboto"/>
                          <a:ea typeface="Roboto"/>
                          <a:cs typeface="Roboto"/>
                          <a:sym typeface="Roboto"/>
                        </a:rPr>
                        <a:t>for footers </a:t>
                      </a:r>
                      <a:endParaRPr sz="1600">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 for Forms</a:t>
            </a:r>
            <a:endParaRPr/>
          </a:p>
        </p:txBody>
      </p:sp>
      <p:sp>
        <p:nvSpPr>
          <p:cNvPr id="1266" name="Google Shape;1266;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Common UI (user interface) form elements:</a:t>
            </a:r>
            <a:endParaRPr/>
          </a:p>
        </p:txBody>
      </p:sp>
      <p:graphicFrame>
        <p:nvGraphicFramePr>
          <p:cNvPr id="1267" name="Google Shape;1267;p107"/>
          <p:cNvGraphicFramePr/>
          <p:nvPr/>
        </p:nvGraphicFramePr>
        <p:xfrm>
          <a:off x="487575" y="1331250"/>
          <a:ext cx="3000000" cy="3000000"/>
        </p:xfrm>
        <a:graphic>
          <a:graphicData uri="http://schemas.openxmlformats.org/drawingml/2006/table">
            <a:tbl>
              <a:tblPr>
                <a:noFill/>
                <a:tableStyleId>{7EC87BE5-1F14-491C-A727-B6A6362B184B}</a:tableStyleId>
              </a:tblPr>
              <a:tblGrid>
                <a:gridCol w="1771550"/>
                <a:gridCol w="4156875"/>
              </a:tblGrid>
              <a:tr h="664975">
                <a:tc>
                  <a:txBody>
                    <a:bodyPr/>
                    <a:lstStyle/>
                    <a:p>
                      <a:pPr indent="0" lvl="0" marL="0" rtl="0" algn="r">
                        <a:spcBef>
                          <a:spcPts val="0"/>
                        </a:spcBef>
                        <a:spcAft>
                          <a:spcPts val="200"/>
                        </a:spcAft>
                        <a:buNone/>
                      </a:pPr>
                      <a:r>
                        <a:rPr lang="en" sz="2100">
                          <a:solidFill>
                            <a:srgbClr val="FFFFFF"/>
                          </a:solidFill>
                          <a:latin typeface="Inconsolata"/>
                          <a:ea typeface="Inconsolata"/>
                          <a:cs typeface="Inconsolata"/>
                          <a:sym typeface="Inconsolata"/>
                        </a:rPr>
                        <a:t>&lt;form&gt;</a:t>
                      </a:r>
                      <a:endParaRPr sz="2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2100">
                          <a:solidFill>
                            <a:schemeClr val="dk1"/>
                          </a:solidFill>
                          <a:latin typeface="Roboto"/>
                          <a:ea typeface="Roboto"/>
                          <a:cs typeface="Roboto"/>
                          <a:sym typeface="Roboto"/>
                        </a:rPr>
                        <a:t>Creates a form section in HTML</a:t>
                      </a:r>
                      <a:endParaRPr sz="2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rtl="0" algn="r">
                        <a:spcBef>
                          <a:spcPts val="0"/>
                        </a:spcBef>
                        <a:spcAft>
                          <a:spcPts val="200"/>
                        </a:spcAft>
                        <a:buNone/>
                      </a:pPr>
                      <a:r>
                        <a:rPr lang="en" sz="2100">
                          <a:solidFill>
                            <a:srgbClr val="FFFFFF"/>
                          </a:solidFill>
                          <a:latin typeface="Inconsolata"/>
                          <a:ea typeface="Inconsolata"/>
                          <a:cs typeface="Inconsolata"/>
                          <a:sym typeface="Inconsolata"/>
                        </a:rPr>
                        <a:t>&lt;input&gt;</a:t>
                      </a:r>
                      <a:endParaRPr sz="2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2100">
                          <a:solidFill>
                            <a:schemeClr val="dk1"/>
                          </a:solidFill>
                          <a:latin typeface="Roboto"/>
                          <a:ea typeface="Roboto"/>
                          <a:cs typeface="Roboto"/>
                          <a:sym typeface="Roboto"/>
                        </a:rPr>
                        <a:t>Input boxes</a:t>
                      </a:r>
                      <a:endParaRPr sz="2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rtl="0" algn="r">
                        <a:spcBef>
                          <a:spcPts val="0"/>
                        </a:spcBef>
                        <a:spcAft>
                          <a:spcPts val="200"/>
                        </a:spcAft>
                        <a:buNone/>
                      </a:pPr>
                      <a:r>
                        <a:rPr lang="en" sz="2100">
                          <a:solidFill>
                            <a:srgbClr val="FFFFFF"/>
                          </a:solidFill>
                          <a:latin typeface="Inconsolata"/>
                          <a:ea typeface="Inconsolata"/>
                          <a:cs typeface="Inconsolata"/>
                          <a:sym typeface="Inconsolata"/>
                        </a:rPr>
                        <a:t>&lt;label&gt;</a:t>
                      </a:r>
                      <a:endParaRPr sz="2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2100">
                          <a:solidFill>
                            <a:schemeClr val="dk1"/>
                          </a:solidFill>
                          <a:latin typeface="Roboto"/>
                          <a:ea typeface="Roboto"/>
                          <a:cs typeface="Roboto"/>
                          <a:sym typeface="Roboto"/>
                        </a:rPr>
                        <a:t>Labels for boxes</a:t>
                      </a:r>
                      <a:endParaRPr sz="2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rtl="0" algn="r">
                        <a:spcBef>
                          <a:spcPts val="0"/>
                        </a:spcBef>
                        <a:spcAft>
                          <a:spcPts val="200"/>
                        </a:spcAft>
                        <a:buNone/>
                      </a:pPr>
                      <a:r>
                        <a:rPr lang="en" sz="2100">
                          <a:solidFill>
                            <a:srgbClr val="FFFFFF"/>
                          </a:solidFill>
                          <a:latin typeface="Inconsolata"/>
                          <a:ea typeface="Inconsolata"/>
                          <a:cs typeface="Inconsolata"/>
                          <a:sym typeface="Inconsolata"/>
                        </a:rPr>
                        <a:t>&lt;button&gt;</a:t>
                      </a:r>
                      <a:endParaRPr sz="2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2100">
                          <a:solidFill>
                            <a:schemeClr val="dk1"/>
                          </a:solidFill>
                          <a:latin typeface="Roboto"/>
                          <a:ea typeface="Roboto"/>
                          <a:cs typeface="Roboto"/>
                          <a:sym typeface="Roboto"/>
                        </a:rPr>
                        <a:t>Button</a:t>
                      </a:r>
                      <a:endParaRPr sz="2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rtl="0" algn="r">
                        <a:spcBef>
                          <a:spcPts val="0"/>
                        </a:spcBef>
                        <a:spcAft>
                          <a:spcPts val="200"/>
                        </a:spcAft>
                        <a:buNone/>
                      </a:pPr>
                      <a:r>
                        <a:rPr lang="en" sz="2100">
                          <a:solidFill>
                            <a:srgbClr val="FFFFFF"/>
                          </a:solidFill>
                          <a:latin typeface="Inconsolata"/>
                          <a:ea typeface="Inconsolata"/>
                          <a:cs typeface="Inconsolata"/>
                          <a:sym typeface="Inconsolata"/>
                        </a:rPr>
                        <a:t>&lt;textarea&gt;</a:t>
                      </a:r>
                      <a:endParaRPr sz="2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2100">
                          <a:solidFill>
                            <a:schemeClr val="dk1"/>
                          </a:solidFill>
                          <a:latin typeface="Roboto"/>
                          <a:ea typeface="Roboto"/>
                          <a:cs typeface="Roboto"/>
                          <a:sym typeface="Roboto"/>
                        </a:rPr>
                        <a:t>Large text box</a:t>
                      </a:r>
                      <a:endParaRPr sz="2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pic>
        <p:nvPicPr>
          <p:cNvPr descr="Picture 3" id="1272" name="Google Shape;1272;p108"/>
          <p:cNvPicPr preferRelativeResize="0"/>
          <p:nvPr/>
        </p:nvPicPr>
        <p:blipFill rotWithShape="1">
          <a:blip r:embed="rId3">
            <a:alphaModFix/>
          </a:blip>
          <a:srcRect b="0" l="0" r="0" t="0"/>
          <a:stretch/>
        </p:blipFill>
        <p:spPr>
          <a:xfrm>
            <a:off x="427775" y="823937"/>
            <a:ext cx="4822031" cy="2636046"/>
          </a:xfrm>
          <a:prstGeom prst="rect">
            <a:avLst/>
          </a:prstGeom>
          <a:noFill/>
          <a:ln cap="flat" cmpd="sng" w="9525">
            <a:solidFill>
              <a:srgbClr val="333F50"/>
            </a:solidFill>
            <a:prstDash val="solid"/>
            <a:round/>
            <a:headEnd len="sm" w="sm" type="none"/>
            <a:tailEnd len="sm" w="sm" type="none"/>
          </a:ln>
        </p:spPr>
      </p:pic>
      <p:pic>
        <p:nvPicPr>
          <p:cNvPr descr="Picture 5" id="1273" name="Google Shape;1273;p108"/>
          <p:cNvPicPr preferRelativeResize="0"/>
          <p:nvPr/>
        </p:nvPicPr>
        <p:blipFill rotWithShape="1">
          <a:blip r:embed="rId4">
            <a:alphaModFix/>
          </a:blip>
          <a:srcRect b="0" l="0" r="0" t="0"/>
          <a:stretch/>
        </p:blipFill>
        <p:spPr>
          <a:xfrm>
            <a:off x="427775" y="3634653"/>
            <a:ext cx="3250406" cy="1171577"/>
          </a:xfrm>
          <a:prstGeom prst="rect">
            <a:avLst/>
          </a:prstGeom>
          <a:noFill/>
          <a:ln cap="flat" cmpd="sng" w="9525">
            <a:solidFill>
              <a:srgbClr val="2E75B6"/>
            </a:solidFill>
            <a:prstDash val="solid"/>
            <a:round/>
            <a:headEnd len="sm" w="sm" type="none"/>
            <a:tailEnd len="sm" w="sm" type="none"/>
          </a:ln>
        </p:spPr>
      </p:pic>
      <p:cxnSp>
        <p:nvCxnSpPr>
          <p:cNvPr id="1274" name="Google Shape;1274;p108"/>
          <p:cNvCxnSpPr/>
          <p:nvPr/>
        </p:nvCxnSpPr>
        <p:spPr>
          <a:xfrm flipH="1">
            <a:off x="2891653" y="3463565"/>
            <a:ext cx="84600" cy="167400"/>
          </a:xfrm>
          <a:prstGeom prst="straightConnector1">
            <a:avLst/>
          </a:prstGeom>
          <a:noFill/>
          <a:ln cap="flat" cmpd="sng" w="73025">
            <a:solidFill>
              <a:srgbClr val="5B9BD5"/>
            </a:solidFill>
            <a:prstDash val="solid"/>
            <a:miter lim="8000"/>
            <a:headEnd len="sm" w="sm" type="none"/>
            <a:tailEnd len="med" w="med" type="triangle"/>
          </a:ln>
        </p:spPr>
      </p:cxnSp>
      <p:sp>
        <p:nvSpPr>
          <p:cNvPr id="1275" name="Google Shape;1275;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 for Forms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pic>
        <p:nvPicPr>
          <p:cNvPr descr="Picture 6" id="1280" name="Google Shape;1280;p109"/>
          <p:cNvPicPr preferRelativeResize="0"/>
          <p:nvPr/>
        </p:nvPicPr>
        <p:blipFill rotWithShape="1">
          <a:blip r:embed="rId3">
            <a:alphaModFix/>
          </a:blip>
          <a:srcRect b="0" l="0" r="0" t="0"/>
          <a:stretch/>
        </p:blipFill>
        <p:spPr>
          <a:xfrm>
            <a:off x="628475" y="1829200"/>
            <a:ext cx="7681601" cy="2860250"/>
          </a:xfrm>
          <a:prstGeom prst="rect">
            <a:avLst/>
          </a:prstGeom>
          <a:noFill/>
          <a:ln>
            <a:noFill/>
          </a:ln>
        </p:spPr>
      </p:pic>
      <p:sp>
        <p:nvSpPr>
          <p:cNvPr id="1281" name="Google Shape;1281;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Ugly HTML</a:t>
            </a:r>
            <a:endParaRPr/>
          </a:p>
        </p:txBody>
      </p:sp>
      <p:sp>
        <p:nvSpPr>
          <p:cNvPr id="1282" name="Google Shape;1282;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180340" lvl="0" marL="320040" rtl="0" algn="l">
              <a:lnSpc>
                <a:spcPct val="115000"/>
              </a:lnSpc>
              <a:spcBef>
                <a:spcPts val="0"/>
              </a:spcBef>
              <a:spcAft>
                <a:spcPts val="0"/>
              </a:spcAft>
              <a:buSzPts val="1400"/>
              <a:buChar char="●"/>
            </a:pPr>
            <a:r>
              <a:rPr lang="en"/>
              <a:t>Don’t do this. Use proper indentation and sectioning.</a:t>
            </a:r>
            <a:endParaRPr/>
          </a:p>
          <a:p>
            <a:pPr indent="-180340" lvl="0" marL="320040" rtl="0" algn="l">
              <a:lnSpc>
                <a:spcPct val="115000"/>
              </a:lnSpc>
              <a:spcBef>
                <a:spcPts val="0"/>
              </a:spcBef>
              <a:spcAft>
                <a:spcPts val="0"/>
              </a:spcAft>
              <a:buSzPts val="1400"/>
              <a:buChar char="●"/>
            </a:pPr>
            <a:r>
              <a:rPr lang="en"/>
              <a:t>Readable code is easier to maintain.</a:t>
            </a:r>
            <a:endParaRPr/>
          </a:p>
          <a:p>
            <a:pPr indent="-180340" lvl="0" marL="320040" rtl="0" algn="l">
              <a:lnSpc>
                <a:spcPct val="115000"/>
              </a:lnSpc>
              <a:spcBef>
                <a:spcPts val="0"/>
              </a:spcBef>
              <a:spcAft>
                <a:spcPts val="0"/>
              </a:spcAft>
              <a:buSzPts val="1400"/>
              <a:buChar char="●"/>
            </a:pPr>
            <a:r>
              <a:rPr lang="en"/>
              <a:t>Invest time to get better at this now. It will pay dividends!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1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Basic Student Bio</a:t>
            </a:r>
            <a:endParaRPr sz="3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In this activity, you’ll create a student bio using HTML. You will then add, commit, and push your page to GitHub for the world to see.</a:t>
            </a:r>
            <a:endParaRPr>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(Additional instructions will be sent via Slack)</a:t>
            </a:r>
            <a:endParaRPr b="1" sz="1800">
              <a:solidFill>
                <a:schemeClr val="dk1"/>
              </a:solidFill>
            </a:endParaRPr>
          </a:p>
          <a:p>
            <a:pPr indent="0" lvl="0" marL="0" rtl="0" algn="l">
              <a:spcBef>
                <a:spcPts val="800"/>
              </a:spcBef>
              <a:spcAft>
                <a:spcPts val="0"/>
              </a:spcAft>
              <a:buClr>
                <a:schemeClr val="dk1"/>
              </a:buClr>
              <a:buSzPts val="1100"/>
              <a:buFont typeface="Arial"/>
              <a:buNone/>
            </a:pPr>
            <a:r>
              <a:t/>
            </a:r>
            <a:endParaRPr sz="1800">
              <a:solidFill>
                <a:schemeClr val="dk1"/>
              </a:solidFill>
            </a:endParaRPr>
          </a:p>
          <a:p>
            <a:pPr indent="0" lvl="0" marL="0" rtl="0" algn="l">
              <a:spcBef>
                <a:spcPts val="800"/>
              </a:spcBef>
              <a:spcAft>
                <a:spcPts val="0"/>
              </a:spcAft>
              <a:buClr>
                <a:schemeClr val="dk1"/>
              </a:buClr>
              <a:buSzPts val="1100"/>
              <a:buFont typeface="Arial"/>
              <a:buNone/>
            </a:pPr>
            <a:r>
              <a:t/>
            </a:r>
            <a:endParaRPr sz="1800">
              <a:solidFill>
                <a:schemeClr val="dk1"/>
              </a:solidFill>
            </a:endParaRPr>
          </a:p>
          <a:p>
            <a:pPr indent="0" lvl="0" marL="0" rtl="0" algn="l">
              <a:spcBef>
                <a:spcPts val="800"/>
              </a:spcBef>
              <a:spcAft>
                <a:spcPts val="800"/>
              </a:spcAft>
              <a:buNone/>
            </a:pPr>
            <a:r>
              <a:t/>
            </a:r>
            <a:endParaRPr sz="3000">
              <a:latin typeface="Roboto Light"/>
              <a:ea typeface="Roboto Light"/>
              <a:cs typeface="Roboto Light"/>
              <a:sym typeface="Roboto Light"/>
            </a:endParaRPr>
          </a:p>
        </p:txBody>
      </p:sp>
      <p:sp>
        <p:nvSpPr>
          <p:cNvPr id="1288" name="Google Shape;1288;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9" name="Google Shape;1289;p11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Basic Student Bio</a:t>
            </a:r>
            <a:endParaRPr>
              <a:latin typeface="Roboto Light"/>
              <a:ea typeface="Roboto Light"/>
              <a:cs typeface="Roboto Light"/>
              <a:sym typeface="Roboto Light"/>
            </a:endParaRPr>
          </a:p>
        </p:txBody>
      </p:sp>
      <p:sp>
        <p:nvSpPr>
          <p:cNvPr id="1295" name="Google Shape;1295;p111"/>
          <p:cNvSpPr txBox="1"/>
          <p:nvPr>
            <p:ph idx="2" type="body"/>
          </p:nvPr>
        </p:nvSpPr>
        <p:spPr>
          <a:xfrm>
            <a:off x="175" y="838700"/>
            <a:ext cx="7116600" cy="3644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Student Bio</a:t>
            </a:r>
            <a:endParaRPr b="1" sz="1800">
              <a:latin typeface="Times New Roman"/>
              <a:ea typeface="Times New Roman"/>
              <a:cs typeface="Times New Roman"/>
              <a:sym typeface="Times New Roman"/>
            </a:endParaRPr>
          </a:p>
          <a:p>
            <a:pPr indent="0" lvl="0" marL="0" rtl="0" algn="l">
              <a:spcBef>
                <a:spcPts val="800"/>
              </a:spcBef>
              <a:spcAft>
                <a:spcPts val="0"/>
              </a:spcAft>
              <a:buNone/>
            </a:pPr>
            <a:r>
              <a:rPr b="1" lang="en">
                <a:latin typeface="Times New Roman"/>
                <a:ea typeface="Times New Roman"/>
                <a:cs typeface="Times New Roman"/>
                <a:sym typeface="Times New Roman"/>
              </a:rPr>
              <a:t>Y</a:t>
            </a:r>
            <a:r>
              <a:rPr b="1" lang="en">
                <a:latin typeface="Times New Roman"/>
                <a:ea typeface="Times New Roman"/>
                <a:cs typeface="Times New Roman"/>
                <a:sym typeface="Times New Roman"/>
              </a:rPr>
              <a:t>our Name</a:t>
            </a:r>
            <a:endParaRPr b="1">
              <a:latin typeface="Times New Roman"/>
              <a:ea typeface="Times New Roman"/>
              <a:cs typeface="Times New Roman"/>
              <a:sym typeface="Times New Roman"/>
            </a:endParaRPr>
          </a:p>
          <a:p>
            <a:pPr indent="0" lvl="0" marL="0" rtl="0" algn="l">
              <a:spcBef>
                <a:spcPts val="800"/>
              </a:spcBef>
              <a:spcAft>
                <a:spcPts val="0"/>
              </a:spcAft>
              <a:buNone/>
            </a:pPr>
            <a:r>
              <a:t/>
            </a:r>
            <a:endParaRPr b="1">
              <a:latin typeface="Times New Roman"/>
              <a:ea typeface="Times New Roman"/>
              <a:cs typeface="Times New Roman"/>
              <a:sym typeface="Times New Roman"/>
            </a:endParaRPr>
          </a:p>
          <a:p>
            <a:pPr indent="0" lvl="0" marL="0" rtl="0" algn="l">
              <a:spcBef>
                <a:spcPts val="800"/>
              </a:spcBef>
              <a:spcAft>
                <a:spcPts val="0"/>
              </a:spcAft>
              <a:buNone/>
            </a:pPr>
            <a:r>
              <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latin typeface="Times New Roman"/>
              <a:ea typeface="Times New Roman"/>
              <a:cs typeface="Times New Roman"/>
              <a:sym typeface="Times New Roman"/>
            </a:endParaRPr>
          </a:p>
          <a:p>
            <a:pPr indent="0" lvl="0" marL="0" rtl="0" algn="l">
              <a:spcBef>
                <a:spcPts val="800"/>
              </a:spcBef>
              <a:spcAft>
                <a:spcPts val="0"/>
              </a:spcAft>
              <a:buNone/>
            </a:pPr>
            <a:r>
              <a:rPr lang="en" sz="1200">
                <a:latin typeface="Times New Roman"/>
                <a:ea typeface="Times New Roman"/>
                <a:cs typeface="Times New Roman"/>
                <a:sym typeface="Times New Roman"/>
              </a:rPr>
              <a:t>Write a short paragraph or two about yourself, or use placeholder text from </a:t>
            </a:r>
            <a:r>
              <a:rPr lang="en" sz="1200" u="sng">
                <a:solidFill>
                  <a:schemeClr val="hlink"/>
                </a:solidFill>
                <a:latin typeface="Times New Roman"/>
                <a:ea typeface="Times New Roman"/>
                <a:cs typeface="Times New Roman"/>
                <a:sym typeface="Times New Roman"/>
                <a:hlinkClick r:id="rId3"/>
              </a:rPr>
              <a:t>www.lipsum.com</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spcBef>
                <a:spcPts val="800"/>
              </a:spcBef>
              <a:spcAft>
                <a:spcPts val="0"/>
              </a:spcAft>
              <a:buNone/>
            </a:pPr>
            <a:r>
              <a:rPr b="1" lang="en">
                <a:latin typeface="Times New Roman"/>
                <a:ea typeface="Times New Roman"/>
                <a:cs typeface="Times New Roman"/>
                <a:sym typeface="Times New Roman"/>
              </a:rPr>
              <a:t>Contact Info</a:t>
            </a:r>
            <a:endParaRPr b="1">
              <a:latin typeface="Times New Roman"/>
              <a:ea typeface="Times New Roman"/>
              <a:cs typeface="Times New Roman"/>
              <a:sym typeface="Times New Roman"/>
            </a:endParaRPr>
          </a:p>
          <a:p>
            <a:pPr indent="-167640" lvl="0" marL="320040" rtl="0" algn="l">
              <a:spcBef>
                <a:spcPts val="800"/>
              </a:spcBef>
              <a:spcAft>
                <a:spcPts val="0"/>
              </a:spcAft>
              <a:buSzPts val="1200"/>
              <a:buFont typeface="Times New Roman"/>
              <a:buChar char="●"/>
            </a:pPr>
            <a:r>
              <a:rPr b="1" lang="en" sz="1200">
                <a:latin typeface="Times New Roman"/>
                <a:ea typeface="Times New Roman"/>
                <a:cs typeface="Times New Roman"/>
                <a:sym typeface="Times New Roman"/>
              </a:rPr>
              <a:t>Email:</a:t>
            </a:r>
            <a:r>
              <a:rPr lang="en" sz="1200">
                <a:latin typeface="Times New Roman"/>
                <a:ea typeface="Times New Roman"/>
                <a:cs typeface="Times New Roman"/>
                <a:sym typeface="Times New Roman"/>
              </a:rPr>
              <a:t> </a:t>
            </a:r>
            <a:r>
              <a:rPr lang="en" sz="1200" u="sng">
                <a:solidFill>
                  <a:schemeClr val="hlink"/>
                </a:solidFill>
                <a:latin typeface="Times New Roman"/>
                <a:ea typeface="Times New Roman"/>
                <a:cs typeface="Times New Roman"/>
                <a:sym typeface="Times New Roman"/>
                <a:hlinkClick r:id="rId4"/>
              </a:rPr>
              <a:t>someplace@gmail.com</a:t>
            </a:r>
            <a:endParaRPr sz="1200">
              <a:latin typeface="Times New Roman"/>
              <a:ea typeface="Times New Roman"/>
              <a:cs typeface="Times New Roman"/>
              <a:sym typeface="Times New Roman"/>
            </a:endParaRPr>
          </a:p>
          <a:p>
            <a:pPr indent="-167640" lvl="0" marL="32004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GitHub:</a:t>
            </a:r>
            <a:r>
              <a:rPr lang="en" sz="1200">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rPr>
              <a:t>Sample Name</a:t>
            </a:r>
            <a:endParaRPr sz="1200" u="sng">
              <a:solidFill>
                <a:srgbClr val="0000FF"/>
              </a:solidFill>
              <a:latin typeface="Times New Roman"/>
              <a:ea typeface="Times New Roman"/>
              <a:cs typeface="Times New Roman"/>
              <a:sym typeface="Times New Roman"/>
            </a:endParaRPr>
          </a:p>
          <a:p>
            <a:pPr indent="-167640" lvl="0" marL="32004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Portfolio:</a:t>
            </a:r>
            <a:r>
              <a:rPr lang="en" sz="1200">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rPr>
              <a:t>Coming Soon</a:t>
            </a:r>
            <a:endParaRPr sz="1200" u="sng">
              <a:solidFill>
                <a:srgbClr val="0000FF"/>
              </a:solidFill>
              <a:latin typeface="Times New Roman"/>
              <a:ea typeface="Times New Roman"/>
              <a:cs typeface="Times New Roman"/>
              <a:sym typeface="Times New Roman"/>
            </a:endParaRPr>
          </a:p>
        </p:txBody>
      </p:sp>
      <p:sp>
        <p:nvSpPr>
          <p:cNvPr id="1296" name="Google Shape;1296;p11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297" name="Google Shape;1297;p111"/>
          <p:cNvSpPr/>
          <p:nvPr/>
        </p:nvSpPr>
        <p:spPr>
          <a:xfrm>
            <a:off x="469825" y="1487750"/>
            <a:ext cx="1828800" cy="1828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800"/>
              </a:spcAft>
              <a:buClr>
                <a:schemeClr val="dk1"/>
              </a:buClr>
              <a:buSzPts val="1100"/>
              <a:buFont typeface="Arial"/>
              <a:buNone/>
            </a:pPr>
            <a:r>
              <a:rPr lang="en">
                <a:solidFill>
                  <a:srgbClr val="666666"/>
                </a:solidFill>
                <a:latin typeface="Roboto"/>
                <a:ea typeface="Roboto"/>
                <a:cs typeface="Roboto"/>
                <a:sym typeface="Roboto"/>
              </a:rPr>
              <a:t>200 x 200</a:t>
            </a:r>
            <a:endParaRPr>
              <a:solidFill>
                <a:srgbClr val="666666"/>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1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CSS Styling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 and CSS Definitions</a:t>
            </a:r>
            <a:endParaRPr/>
          </a:p>
        </p:txBody>
      </p:sp>
      <p:sp>
        <p:nvSpPr>
          <p:cNvPr id="1308" name="Google Shape;1308;p113"/>
          <p:cNvSpPr txBox="1"/>
          <p:nvPr>
            <p:ph idx="3" type="body"/>
          </p:nvPr>
        </p:nvSpPr>
        <p:spPr>
          <a:xfrm>
            <a:off x="175" y="1849350"/>
            <a:ext cx="9144000" cy="3057000"/>
          </a:xfrm>
          <a:prstGeom prst="rect">
            <a:avLst/>
          </a:prstGeom>
        </p:spPr>
        <p:txBody>
          <a:bodyPr anchorCtr="0" anchor="t" bIns="914400" lIns="457200" spcFirstLastPara="1" rIns="457200" wrap="square" tIns="0">
            <a:noAutofit/>
          </a:bodyPr>
          <a:lstStyle/>
          <a:p>
            <a:pPr indent="0" lvl="0" marL="0" rtl="0" algn="l">
              <a:lnSpc>
                <a:spcPct val="113000"/>
              </a:lnSpc>
              <a:spcBef>
                <a:spcPts val="0"/>
              </a:spcBef>
              <a:spcAft>
                <a:spcPts val="0"/>
              </a:spcAft>
              <a:buClr>
                <a:schemeClr val="dk1"/>
              </a:buClr>
              <a:buSzPts val="1100"/>
              <a:buFont typeface="Arial"/>
              <a:buNone/>
            </a:pPr>
            <a:r>
              <a:rPr b="1" lang="en"/>
              <a:t>HTML:</a:t>
            </a:r>
            <a:r>
              <a:rPr lang="en"/>
              <a:t> Hypertext Markup Language (Content)</a:t>
            </a:r>
            <a:endParaRPr/>
          </a:p>
          <a:p>
            <a:pPr indent="0" lvl="0" marL="0" rtl="0" algn="l">
              <a:lnSpc>
                <a:spcPct val="113000"/>
              </a:lnSpc>
              <a:spcBef>
                <a:spcPts val="1400"/>
              </a:spcBef>
              <a:spcAft>
                <a:spcPts val="0"/>
              </a:spcAft>
              <a:buClr>
                <a:schemeClr val="dk1"/>
              </a:buClr>
              <a:buSzPts val="1100"/>
              <a:buFont typeface="Arial"/>
              <a:buNone/>
            </a:pPr>
            <a:r>
              <a:rPr b="1" lang="en"/>
              <a:t>CSS:</a:t>
            </a:r>
            <a:r>
              <a:rPr lang="en"/>
              <a:t> Cascading Style Sheets (Appearance)</a:t>
            </a:r>
            <a:endParaRPr/>
          </a:p>
          <a:p>
            <a:pPr indent="0" lvl="0" marL="0" rtl="0" algn="l">
              <a:lnSpc>
                <a:spcPct val="113000"/>
              </a:lnSpc>
              <a:spcBef>
                <a:spcPts val="1400"/>
              </a:spcBef>
              <a:spcAft>
                <a:spcPts val="0"/>
              </a:spcAft>
              <a:buClr>
                <a:schemeClr val="dk1"/>
              </a:buClr>
              <a:buSzPts val="1100"/>
              <a:buFont typeface="Arial"/>
              <a:buNone/>
            </a:pPr>
            <a:r>
              <a:rPr b="1" lang="en"/>
              <a:t>HTML/CSS are the “languages of the web.”</a:t>
            </a:r>
            <a:r>
              <a:rPr lang="en"/>
              <a:t> Together they define both the content and aesthetics of a webpage, including layouts, colors, fonts, and content placement. (JavaScript is the language that deals with logic, animation, etc.)</a:t>
            </a:r>
            <a:endParaRPr/>
          </a:p>
          <a:p>
            <a:pPr indent="0" lvl="0" marL="0" rtl="0" algn="l">
              <a:lnSpc>
                <a:spcPct val="113000"/>
              </a:lnSpc>
              <a:spcBef>
                <a:spcPts val="1400"/>
              </a:spcBef>
              <a:spcAft>
                <a:spcPts val="0"/>
              </a:spcAft>
              <a:buClr>
                <a:schemeClr val="dk1"/>
              </a:buClr>
              <a:buSzPts val="1100"/>
              <a:buFont typeface="Arial"/>
              <a:buNone/>
            </a:pPr>
            <a:r>
              <a:t/>
            </a:r>
            <a:endParaRPr/>
          </a:p>
          <a:p>
            <a:pPr indent="0" lvl="0" marL="0" rtl="0" algn="l">
              <a:lnSpc>
                <a:spcPct val="113000"/>
              </a:lnSpc>
              <a:spcBef>
                <a:spcPts val="1400"/>
              </a:spcBef>
              <a:spcAft>
                <a:spcPts val="1400"/>
              </a:spcAft>
              <a:buNone/>
            </a:pPr>
            <a:r>
              <a:t/>
            </a:r>
            <a:endParaRPr/>
          </a:p>
        </p:txBody>
      </p:sp>
      <p:pic>
        <p:nvPicPr>
          <p:cNvPr id="1309" name="Google Shape;1309;p113"/>
          <p:cNvPicPr preferRelativeResize="0"/>
          <p:nvPr/>
        </p:nvPicPr>
        <p:blipFill>
          <a:blip r:embed="rId3">
            <a:alphaModFix/>
          </a:blip>
          <a:stretch>
            <a:fillRect/>
          </a:stretch>
        </p:blipFill>
        <p:spPr>
          <a:xfrm>
            <a:off x="452926" y="759575"/>
            <a:ext cx="669901" cy="980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HTML/CSS Analogy</a:t>
            </a:r>
            <a:endParaRPr/>
          </a:p>
        </p:txBody>
      </p:sp>
      <p:graphicFrame>
        <p:nvGraphicFramePr>
          <p:cNvPr id="1315" name="Google Shape;1315;p114"/>
          <p:cNvGraphicFramePr/>
          <p:nvPr/>
        </p:nvGraphicFramePr>
        <p:xfrm>
          <a:off x="546425" y="918650"/>
          <a:ext cx="3000000" cy="3000000"/>
        </p:xfrm>
        <a:graphic>
          <a:graphicData uri="http://schemas.openxmlformats.org/drawingml/2006/table">
            <a:tbl>
              <a:tblPr>
                <a:noFill/>
                <a:tableStyleId>{7EC87BE5-1F14-491C-A727-B6A6362B184B}</a:tableStyleId>
              </a:tblPr>
              <a:tblGrid>
                <a:gridCol w="4129900"/>
                <a:gridCol w="4129900"/>
              </a:tblGrid>
              <a:tr h="459500">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HTML Alone</a:t>
                      </a:r>
                      <a:endParaRPr b="1" sz="1800">
                        <a:solidFill>
                          <a:srgbClr val="FFFFFF"/>
                        </a:solidFill>
                        <a:latin typeface="Roboto"/>
                        <a:ea typeface="Roboto"/>
                        <a:cs typeface="Roboto"/>
                        <a:sym typeface="Roboto"/>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HTML and CSS</a:t>
                      </a:r>
                      <a:endParaRPr b="1" sz="1800">
                        <a:solidFill>
                          <a:srgbClr val="FFFFFF"/>
                        </a:solidFill>
                        <a:latin typeface="Roboto"/>
                        <a:ea typeface="Roboto"/>
                        <a:cs typeface="Roboto"/>
                        <a:sym typeface="Roboto"/>
                      </a:endParaRPr>
                    </a:p>
                  </a:txBody>
                  <a:tcPr marT="91425" marB="91425" marR="91425" marL="137150" anchor="b">
                    <a:solidFill>
                      <a:srgbClr val="2E75B6"/>
                    </a:solidFill>
                  </a:tcPr>
                </a:tc>
              </a:tr>
              <a:tr h="644975">
                <a:tc>
                  <a:txBody>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Like writing papers in </a:t>
                      </a:r>
                      <a:r>
                        <a:rPr lang="en">
                          <a:latin typeface="Roboto"/>
                          <a:ea typeface="Roboto"/>
                          <a:cs typeface="Roboto"/>
                          <a:sym typeface="Roboto"/>
                        </a:rPr>
                        <a:t>Notepad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91425" marB="91425" marR="91425" marL="137150"/>
                </a:tc>
                <a:tc>
                  <a:txBody>
                    <a:bodyPr/>
                    <a:lstStyle/>
                    <a:p>
                      <a:pPr indent="0" lvl="0" marL="0" rtl="0" algn="l">
                        <a:spcBef>
                          <a:spcPts val="0"/>
                        </a:spcBef>
                        <a:spcAft>
                          <a:spcPts val="0"/>
                        </a:spcAft>
                        <a:buNone/>
                      </a:pPr>
                      <a:r>
                        <a:rPr lang="en">
                          <a:latin typeface="Roboto"/>
                          <a:ea typeface="Roboto"/>
                          <a:cs typeface="Roboto"/>
                          <a:sym typeface="Roboto"/>
                        </a:rPr>
                        <a:t>Like writing papers in Microsoft Word</a:t>
                      </a:r>
                      <a:endParaRPr>
                        <a:latin typeface="Roboto"/>
                        <a:ea typeface="Roboto"/>
                        <a:cs typeface="Roboto"/>
                        <a:sym typeface="Roboto"/>
                      </a:endParaRPr>
                    </a:p>
                  </a:txBody>
                  <a:tcPr marT="91425" marB="91425" marR="91425" marL="137150"/>
                </a:tc>
              </a:tr>
              <a:tr h="644975">
                <a:tc>
                  <a:txBody>
                    <a:bodyPr/>
                    <a:lstStyle/>
                    <a:p>
                      <a:pPr indent="0" lvl="0" marL="0" rtl="0" algn="l">
                        <a:spcBef>
                          <a:spcPts val="0"/>
                        </a:spcBef>
                        <a:spcAft>
                          <a:spcPts val="0"/>
                        </a:spcAft>
                        <a:buNone/>
                      </a:pPr>
                      <a:r>
                        <a:rPr lang="en">
                          <a:latin typeface="Roboto"/>
                          <a:ea typeface="Roboto"/>
                          <a:cs typeface="Roboto"/>
                          <a:sym typeface="Roboto"/>
                        </a:rPr>
                        <a:t>Can only write unformatted text</a:t>
                      </a:r>
                      <a:endParaRPr>
                        <a:latin typeface="Roboto"/>
                        <a:ea typeface="Roboto"/>
                        <a:cs typeface="Roboto"/>
                        <a:sym typeface="Roboto"/>
                      </a:endParaRPr>
                    </a:p>
                  </a:txBody>
                  <a:tcPr marT="91425" marB="91425" marR="91425" marL="137150"/>
                </a:tc>
                <a:tc>
                  <a:txBody>
                    <a:bodyPr/>
                    <a:lstStyle/>
                    <a:p>
                      <a:pPr indent="0" lvl="0" marL="0" rtl="0" algn="l">
                        <a:spcBef>
                          <a:spcPts val="0"/>
                        </a:spcBef>
                        <a:spcAft>
                          <a:spcPts val="0"/>
                        </a:spcAft>
                        <a:buNone/>
                      </a:pPr>
                      <a:r>
                        <a:rPr lang="en">
                          <a:latin typeface="Roboto"/>
                          <a:ea typeface="Roboto"/>
                          <a:cs typeface="Roboto"/>
                          <a:sym typeface="Roboto"/>
                        </a:rPr>
                        <a:t>Can format text, page layout, alignment, and more based on highlighting and menu options</a:t>
                      </a:r>
                      <a:endParaRPr>
                        <a:latin typeface="Roboto"/>
                        <a:ea typeface="Roboto"/>
                        <a:cs typeface="Roboto"/>
                        <a:sym typeface="Roboto"/>
                      </a:endParaRPr>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16" name="Google Shape;1316;p114"/>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17" name="Google Shape;1317;p114"/>
          <p:cNvPicPr preferRelativeResize="0"/>
          <p:nvPr/>
        </p:nvPicPr>
        <p:blipFill>
          <a:blip r:embed="rId4">
            <a:alphaModFix/>
          </a:blip>
          <a:stretch>
            <a:fillRect/>
          </a:stretch>
        </p:blipFill>
        <p:spPr>
          <a:xfrm>
            <a:off x="5787750" y="2899250"/>
            <a:ext cx="1826575" cy="1344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id="1322" name="Google Shape;1322;p115"/>
          <p:cNvPicPr preferRelativeResize="0"/>
          <p:nvPr/>
        </p:nvPicPr>
        <p:blipFill rotWithShape="1">
          <a:blip r:embed="rId3">
            <a:alphaModFix/>
          </a:blip>
          <a:srcRect b="0" l="0" r="0" t="0"/>
          <a:stretch/>
        </p:blipFill>
        <p:spPr>
          <a:xfrm>
            <a:off x="1810572" y="923078"/>
            <a:ext cx="5522857" cy="3754546"/>
          </a:xfrm>
          <a:prstGeom prst="rect">
            <a:avLst/>
          </a:prstGeom>
          <a:noFill/>
          <a:ln>
            <a:noFill/>
          </a:ln>
        </p:spPr>
      </p:pic>
      <p:sp>
        <p:nvSpPr>
          <p:cNvPr id="1323" name="Google Shape;1323;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Basic HTML Page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Basic HTML Page: Result</a:t>
            </a:r>
            <a:endParaRPr/>
          </a:p>
        </p:txBody>
      </p:sp>
      <p:graphicFrame>
        <p:nvGraphicFramePr>
          <p:cNvPr id="1329" name="Google Shape;1329;p116"/>
          <p:cNvGraphicFramePr/>
          <p:nvPr/>
        </p:nvGraphicFramePr>
        <p:xfrm>
          <a:off x="303925" y="802725"/>
          <a:ext cx="3000000" cy="3000000"/>
        </p:xfrm>
        <a:graphic>
          <a:graphicData uri="http://schemas.openxmlformats.org/drawingml/2006/table">
            <a:tbl>
              <a:tblPr>
                <a:noFill/>
                <a:tableStyleId>{7EC87BE5-1F14-491C-A727-B6A6362B184B}</a:tableStyleId>
              </a:tblPr>
              <a:tblGrid>
                <a:gridCol w="7594325"/>
              </a:tblGrid>
              <a:tr h="355375">
                <a:tc>
                  <a:txBody>
                    <a:bodyPr/>
                    <a:lstStyle/>
                    <a:p>
                      <a:pPr indent="0" lvl="0" marL="0" rtl="0" algn="l">
                        <a:spcBef>
                          <a:spcPts val="0"/>
                        </a:spcBef>
                        <a:spcAft>
                          <a:spcPts val="800"/>
                        </a:spcAft>
                        <a:buNone/>
                      </a:pPr>
                      <a:r>
                        <a:rPr b="1" lang="en" sz="1800">
                          <a:solidFill>
                            <a:schemeClr val="dk1"/>
                          </a:solidFill>
                          <a:latin typeface="Times New Roman"/>
                          <a:ea typeface="Times New Roman"/>
                          <a:cs typeface="Times New Roman"/>
                          <a:sym typeface="Times New Roman"/>
                        </a:rPr>
                        <a:t>Awesome Header</a:t>
                      </a:r>
                      <a:endParaRPr sz="1800"/>
                    </a:p>
                  </a:txBody>
                  <a:tcPr marT="91425" marB="0" marR="91425" marL="182875" anchor="b">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402250">
                <a:tc>
                  <a:txBody>
                    <a:bodyPr/>
                    <a:lstStyle/>
                    <a:p>
                      <a:pPr indent="0" lvl="0" marL="0" rtl="0" algn="l">
                        <a:spcBef>
                          <a:spcPts val="0"/>
                        </a:spcBef>
                        <a:spcAft>
                          <a:spcPts val="800"/>
                        </a:spcAft>
                        <a:buNone/>
                      </a:pPr>
                      <a:r>
                        <a:rPr b="1" lang="en">
                          <a:solidFill>
                            <a:schemeClr val="dk1"/>
                          </a:solidFill>
                          <a:latin typeface="Times New Roman"/>
                          <a:ea typeface="Times New Roman"/>
                          <a:cs typeface="Times New Roman"/>
                          <a:sym typeface="Times New Roman"/>
                        </a:rPr>
                        <a:t>Smaller Awesome Header</a:t>
                      </a:r>
                      <a:endParaRPr/>
                    </a:p>
                  </a:txBody>
                  <a:tcPr marT="0" marB="0" marR="91425" marL="182875" anchor="b">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373925">
                <a:tc>
                  <a:txBody>
                    <a:bodyPr/>
                    <a:lstStyle/>
                    <a:p>
                      <a:pPr indent="0" lvl="0" marL="0" rtl="0" algn="l">
                        <a:spcBef>
                          <a:spcPts val="0"/>
                        </a:spcBef>
                        <a:spcAft>
                          <a:spcPts val="800"/>
                        </a:spcAft>
                        <a:buNone/>
                      </a:pPr>
                      <a:r>
                        <a:rPr b="1" lang="en" sz="1200">
                          <a:solidFill>
                            <a:schemeClr val="dk1"/>
                          </a:solidFill>
                          <a:latin typeface="Times New Roman"/>
                          <a:ea typeface="Times New Roman"/>
                          <a:cs typeface="Times New Roman"/>
                          <a:sym typeface="Times New Roman"/>
                        </a:rPr>
                        <a:t>Even Smaller Awesome Header</a:t>
                      </a:r>
                      <a:endParaRPr/>
                    </a:p>
                  </a:txBody>
                  <a:tcPr marT="0" marB="0" marR="91425" marL="182875" anchor="b">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406025">
                <a:tc>
                  <a:txBody>
                    <a:bodyPr/>
                    <a:lstStyle/>
                    <a:p>
                      <a:pPr indent="0" lvl="0" marL="0" rtl="0" algn="l">
                        <a:spcBef>
                          <a:spcPts val="0"/>
                        </a:spcBef>
                        <a:spcAft>
                          <a:spcPts val="800"/>
                        </a:spcAft>
                        <a:buNone/>
                      </a:pPr>
                      <a:r>
                        <a:rPr lang="en" sz="1000">
                          <a:solidFill>
                            <a:schemeClr val="dk1"/>
                          </a:solidFill>
                          <a:latin typeface="Times New Roman"/>
                          <a:ea typeface="Times New Roman"/>
                          <a:cs typeface="Times New Roman"/>
                          <a:sym typeface="Times New Roman"/>
                        </a:rPr>
                        <a:t>Lorem ipsum dolor sit amet, consectetur adipiscing elit, sed do eiusmod tempor incididunt ut labore et dolore magna aliqua. </a:t>
                      </a: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Ut enim ad minim veniam, quis nostrud exercitation ullamco laboris nisi ut aliquip ex ea commodo consequat.</a:t>
                      </a:r>
                      <a:endParaRPr/>
                    </a:p>
                  </a:txBody>
                  <a:tcPr marT="0" marB="0" marR="91425" marL="18287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1480725">
                <a:tc>
                  <a:txBody>
                    <a:bodyPr/>
                    <a:lstStyle/>
                    <a:p>
                      <a:pPr indent="0" lvl="0" marL="0" rtl="0" algn="l">
                        <a:spcBef>
                          <a:spcPts val="0"/>
                        </a:spcBef>
                        <a:spcAft>
                          <a:spcPts val="0"/>
                        </a:spcAft>
                        <a:buNone/>
                      </a:pPr>
                      <a:r>
                        <a:t/>
                      </a:r>
                      <a:endParaRPr/>
                    </a:p>
                  </a:txBody>
                  <a:tcPr marT="0" marB="0" marR="91425" marL="18287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846600">
                <a:tc>
                  <a:txBody>
                    <a:bodyPr/>
                    <a:lstStyle/>
                    <a:p>
                      <a:pPr indent="0" lvl="0" marL="0" rtl="0" algn="l">
                        <a:spcBef>
                          <a:spcPts val="0"/>
                        </a:spcBef>
                        <a:spcAft>
                          <a:spcPts val="0"/>
                        </a:spcAft>
                        <a:buClr>
                          <a:srgbClr val="000000"/>
                        </a:buClr>
                        <a:buSzPts val="1100"/>
                        <a:buFont typeface="Arial"/>
                        <a:buNone/>
                      </a:pPr>
                      <a:r>
                        <a:rPr b="1" lang="en" sz="1200">
                          <a:solidFill>
                            <a:schemeClr val="dk1"/>
                          </a:solidFill>
                          <a:latin typeface="Times New Roman"/>
                          <a:ea typeface="Times New Roman"/>
                          <a:cs typeface="Times New Roman"/>
                          <a:sym typeface="Times New Roman"/>
                        </a:rPr>
                        <a:t>Menu Links</a:t>
                      </a:r>
                      <a:endParaRPr b="1" sz="1000">
                        <a:solidFill>
                          <a:schemeClr val="dk1"/>
                        </a:solidFill>
                        <a:latin typeface="Times New Roman"/>
                        <a:ea typeface="Times New Roman"/>
                        <a:cs typeface="Times New Roman"/>
                        <a:sym typeface="Times New Roman"/>
                      </a:endParaRPr>
                    </a:p>
                    <a:p>
                      <a:pPr indent="-154940" lvl="0" marL="320040" rtl="0" algn="l">
                        <a:spcBef>
                          <a:spcPts val="40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Google</a:t>
                      </a:r>
                      <a:endParaRPr sz="1000">
                        <a:solidFill>
                          <a:schemeClr val="dk1"/>
                        </a:solidFill>
                        <a:latin typeface="Times New Roman"/>
                        <a:ea typeface="Times New Roman"/>
                        <a:cs typeface="Times New Roman"/>
                        <a:sym typeface="Times New Roman"/>
                      </a:endParaRPr>
                    </a:p>
                    <a:p>
                      <a:pPr indent="-154940" lvl="0" marL="320040" rtl="0" algn="l">
                        <a:spcBef>
                          <a:spcPts val="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Facebook</a:t>
                      </a:r>
                      <a:endParaRPr sz="1000" u="sng">
                        <a:solidFill>
                          <a:schemeClr val="hlink"/>
                        </a:solidFill>
                        <a:latin typeface="Times New Roman"/>
                        <a:ea typeface="Times New Roman"/>
                        <a:cs typeface="Times New Roman"/>
                        <a:sym typeface="Times New Roman"/>
                      </a:endParaRPr>
                    </a:p>
                    <a:p>
                      <a:pPr indent="-154940" lvl="0" marL="320040" rtl="0" algn="l">
                        <a:spcBef>
                          <a:spcPts val="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Twitter</a:t>
                      </a:r>
                      <a:endParaRPr/>
                    </a:p>
                  </a:txBody>
                  <a:tcPr marT="91425" marB="0" marR="91425" marL="18287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solidFill>
                      <a:prstDash val="solid"/>
                      <a:round/>
                      <a:headEnd len="sm" w="sm" type="none"/>
                      <a:tailEnd len="sm" w="sm" type="none"/>
                    </a:lnB>
                  </a:tcPr>
                </a:tc>
              </a:tr>
            </a:tbl>
          </a:graphicData>
        </a:graphic>
      </p:graphicFrame>
      <p:pic>
        <p:nvPicPr>
          <p:cNvPr id="1330" name="Google Shape;1330;p116"/>
          <p:cNvPicPr preferRelativeResize="0"/>
          <p:nvPr/>
        </p:nvPicPr>
        <p:blipFill rotWithShape="1">
          <a:blip r:embed="rId3">
            <a:alphaModFix/>
          </a:blip>
          <a:srcRect b="0" l="0" r="0" t="0"/>
          <a:stretch/>
        </p:blipFill>
        <p:spPr>
          <a:xfrm>
            <a:off x="463825" y="2422800"/>
            <a:ext cx="1509300" cy="1509300"/>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Basic HTML Page: Result</a:t>
            </a:r>
            <a:endParaRPr/>
          </a:p>
        </p:txBody>
      </p:sp>
      <p:graphicFrame>
        <p:nvGraphicFramePr>
          <p:cNvPr id="1336" name="Google Shape;1336;p117"/>
          <p:cNvGraphicFramePr/>
          <p:nvPr/>
        </p:nvGraphicFramePr>
        <p:xfrm>
          <a:off x="303925" y="802725"/>
          <a:ext cx="3000000" cy="3000000"/>
        </p:xfrm>
        <a:graphic>
          <a:graphicData uri="http://schemas.openxmlformats.org/drawingml/2006/table">
            <a:tbl>
              <a:tblPr>
                <a:noFill/>
                <a:tableStyleId>{7EC87BE5-1F14-491C-A727-B6A6362B184B}</a:tableStyleId>
              </a:tblPr>
              <a:tblGrid>
                <a:gridCol w="7594325"/>
              </a:tblGrid>
              <a:tr h="355375">
                <a:tc>
                  <a:txBody>
                    <a:bodyPr/>
                    <a:lstStyle/>
                    <a:p>
                      <a:pPr indent="0" lvl="0" marL="0" rtl="0" algn="l">
                        <a:spcBef>
                          <a:spcPts val="0"/>
                        </a:spcBef>
                        <a:spcAft>
                          <a:spcPts val="800"/>
                        </a:spcAft>
                        <a:buNone/>
                      </a:pPr>
                      <a:r>
                        <a:rPr b="1" lang="en" sz="1800">
                          <a:solidFill>
                            <a:schemeClr val="dk1"/>
                          </a:solidFill>
                          <a:latin typeface="Times New Roman"/>
                          <a:ea typeface="Times New Roman"/>
                          <a:cs typeface="Times New Roman"/>
                          <a:sym typeface="Times New Roman"/>
                        </a:rPr>
                        <a:t>Awesome Header</a:t>
                      </a:r>
                      <a:endParaRPr sz="1800"/>
                    </a:p>
                  </a:txBody>
                  <a:tcPr marT="91425" marB="0" marR="91425" marL="182875" anchor="b">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402250">
                <a:tc>
                  <a:txBody>
                    <a:bodyPr/>
                    <a:lstStyle/>
                    <a:p>
                      <a:pPr indent="0" lvl="0" marL="0" rtl="0" algn="l">
                        <a:spcBef>
                          <a:spcPts val="0"/>
                        </a:spcBef>
                        <a:spcAft>
                          <a:spcPts val="800"/>
                        </a:spcAft>
                        <a:buNone/>
                      </a:pPr>
                      <a:r>
                        <a:rPr b="1" lang="en">
                          <a:solidFill>
                            <a:schemeClr val="dk1"/>
                          </a:solidFill>
                          <a:latin typeface="Times New Roman"/>
                          <a:ea typeface="Times New Roman"/>
                          <a:cs typeface="Times New Roman"/>
                          <a:sym typeface="Times New Roman"/>
                        </a:rPr>
                        <a:t>Smaller Awesome Header</a:t>
                      </a:r>
                      <a:endParaRPr/>
                    </a:p>
                  </a:txBody>
                  <a:tcPr marT="0" marB="0" marR="91425" marL="182875" anchor="b">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373925">
                <a:tc>
                  <a:txBody>
                    <a:bodyPr/>
                    <a:lstStyle/>
                    <a:p>
                      <a:pPr indent="0" lvl="0" marL="0" rtl="0" algn="l">
                        <a:spcBef>
                          <a:spcPts val="0"/>
                        </a:spcBef>
                        <a:spcAft>
                          <a:spcPts val="800"/>
                        </a:spcAft>
                        <a:buNone/>
                      </a:pPr>
                      <a:r>
                        <a:rPr b="1" lang="en" sz="1200">
                          <a:solidFill>
                            <a:schemeClr val="dk1"/>
                          </a:solidFill>
                          <a:latin typeface="Times New Roman"/>
                          <a:ea typeface="Times New Roman"/>
                          <a:cs typeface="Times New Roman"/>
                          <a:sym typeface="Times New Roman"/>
                        </a:rPr>
                        <a:t>Even Smaller Awesome Header</a:t>
                      </a:r>
                      <a:endParaRPr/>
                    </a:p>
                  </a:txBody>
                  <a:tcPr marT="0" marB="0" marR="91425" marL="182875" anchor="b">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406025">
                <a:tc>
                  <a:txBody>
                    <a:bodyPr/>
                    <a:lstStyle/>
                    <a:p>
                      <a:pPr indent="0" lvl="0" marL="0" rtl="0" algn="l">
                        <a:spcBef>
                          <a:spcPts val="0"/>
                        </a:spcBef>
                        <a:spcAft>
                          <a:spcPts val="800"/>
                        </a:spcAft>
                        <a:buNone/>
                      </a:pPr>
                      <a:r>
                        <a:rPr lang="en" sz="1000">
                          <a:solidFill>
                            <a:schemeClr val="dk1"/>
                          </a:solidFill>
                          <a:latin typeface="Times New Roman"/>
                          <a:ea typeface="Times New Roman"/>
                          <a:cs typeface="Times New Roman"/>
                          <a:sym typeface="Times New Roman"/>
                        </a:rPr>
                        <a:t>Lorem ipsum dolor sit amet, consectetur adipiscing elit, sed do eiusmod tempor incididunt ut labore et dolore magna aliqua. </a:t>
                      </a: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Ut enim ad minim veniam, quis nostrud exercitation ullamco laboris nisi ut aliquip ex ea commodo consequat.</a:t>
                      </a:r>
                      <a:endParaRPr/>
                    </a:p>
                  </a:txBody>
                  <a:tcPr marT="0" marB="0" marR="91425" marL="18287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1480725">
                <a:tc>
                  <a:txBody>
                    <a:bodyPr/>
                    <a:lstStyle/>
                    <a:p>
                      <a:pPr indent="0" lvl="0" marL="0" rtl="0" algn="l">
                        <a:spcBef>
                          <a:spcPts val="0"/>
                        </a:spcBef>
                        <a:spcAft>
                          <a:spcPts val="0"/>
                        </a:spcAft>
                        <a:buNone/>
                      </a:pPr>
                      <a:r>
                        <a:t/>
                      </a:r>
                      <a:endParaRPr/>
                    </a:p>
                  </a:txBody>
                  <a:tcPr marT="0" marB="0" marR="91425" marL="18287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846600">
                <a:tc>
                  <a:txBody>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Menu Links</a:t>
                      </a:r>
                      <a:endParaRPr b="1" sz="1000">
                        <a:solidFill>
                          <a:schemeClr val="dk1"/>
                        </a:solidFill>
                        <a:latin typeface="Times New Roman"/>
                        <a:ea typeface="Times New Roman"/>
                        <a:cs typeface="Times New Roman"/>
                        <a:sym typeface="Times New Roman"/>
                      </a:endParaRPr>
                    </a:p>
                    <a:p>
                      <a:pPr indent="-154940" lvl="0" marL="320040" rtl="0" algn="l">
                        <a:spcBef>
                          <a:spcPts val="40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Google</a:t>
                      </a:r>
                      <a:endParaRPr sz="1000">
                        <a:solidFill>
                          <a:schemeClr val="dk1"/>
                        </a:solidFill>
                        <a:latin typeface="Times New Roman"/>
                        <a:ea typeface="Times New Roman"/>
                        <a:cs typeface="Times New Roman"/>
                        <a:sym typeface="Times New Roman"/>
                      </a:endParaRPr>
                    </a:p>
                    <a:p>
                      <a:pPr indent="-154940" lvl="0" marL="320040" rtl="0" algn="l">
                        <a:spcBef>
                          <a:spcPts val="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Facebook</a:t>
                      </a:r>
                      <a:endParaRPr sz="1000" u="sng">
                        <a:solidFill>
                          <a:schemeClr val="hlink"/>
                        </a:solidFill>
                        <a:latin typeface="Times New Roman"/>
                        <a:ea typeface="Times New Roman"/>
                        <a:cs typeface="Times New Roman"/>
                        <a:sym typeface="Times New Roman"/>
                      </a:endParaRPr>
                    </a:p>
                    <a:p>
                      <a:pPr indent="-154940" lvl="0" marL="320040" rtl="0" algn="l">
                        <a:spcBef>
                          <a:spcPts val="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Twitter</a:t>
                      </a:r>
                      <a:endParaRPr/>
                    </a:p>
                  </a:txBody>
                  <a:tcPr marT="91425" marB="0" marR="91425" marL="18287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solidFill>
                      <a:prstDash val="solid"/>
                      <a:round/>
                      <a:headEnd len="sm" w="sm" type="none"/>
                      <a:tailEnd len="sm" w="sm" type="none"/>
                    </a:lnB>
                  </a:tcPr>
                </a:tc>
              </a:tr>
            </a:tbl>
          </a:graphicData>
        </a:graphic>
      </p:graphicFrame>
      <p:pic>
        <p:nvPicPr>
          <p:cNvPr id="1337" name="Google Shape;1337;p117"/>
          <p:cNvPicPr preferRelativeResize="0"/>
          <p:nvPr/>
        </p:nvPicPr>
        <p:blipFill rotWithShape="1">
          <a:blip r:embed="rId3">
            <a:alphaModFix/>
          </a:blip>
          <a:srcRect b="0" l="0" r="0" t="0"/>
          <a:stretch/>
        </p:blipFill>
        <p:spPr>
          <a:xfrm>
            <a:off x="463825" y="2422800"/>
            <a:ext cx="1509300" cy="1509300"/>
          </a:xfrm>
          <a:prstGeom prst="rect">
            <a:avLst/>
          </a:prstGeom>
          <a:noFill/>
          <a:ln cap="flat" cmpd="sng" w="9525">
            <a:solidFill>
              <a:srgbClr val="D9D9D9"/>
            </a:solidFill>
            <a:prstDash val="solid"/>
            <a:round/>
            <a:headEnd len="sm" w="sm" type="none"/>
            <a:tailEnd len="sm" w="sm" type="none"/>
          </a:ln>
        </p:spPr>
      </p:pic>
      <p:sp>
        <p:nvSpPr>
          <p:cNvPr id="1338" name="Google Shape;1338;p117"/>
          <p:cNvSpPr/>
          <p:nvPr/>
        </p:nvSpPr>
        <p:spPr>
          <a:xfrm>
            <a:off x="4255975" y="2910825"/>
            <a:ext cx="4304100" cy="819300"/>
          </a:xfrm>
          <a:prstGeom prst="rect">
            <a:avLst/>
          </a:prstGeom>
          <a:solidFill>
            <a:srgbClr val="C00000"/>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4800"/>
              <a:buFont typeface="Arial"/>
              <a:buNone/>
            </a:pPr>
            <a:r>
              <a:rPr b="1" i="0" lang="en" sz="4800" u="none" cap="none" strike="noStrike">
                <a:solidFill>
                  <a:srgbClr val="FFFFFF"/>
                </a:solidFill>
                <a:latin typeface="Roboto"/>
                <a:ea typeface="Roboto"/>
                <a:cs typeface="Roboto"/>
                <a:sym typeface="Roboto"/>
              </a:rPr>
              <a:t>Boring</a:t>
            </a:r>
            <a:endParaRPr>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pic>
        <p:nvPicPr>
          <p:cNvPr descr="Picture 2" id="1343" name="Google Shape;1343;p118"/>
          <p:cNvPicPr preferRelativeResize="0"/>
          <p:nvPr/>
        </p:nvPicPr>
        <p:blipFill rotWithShape="1">
          <a:blip r:embed="rId3">
            <a:alphaModFix/>
          </a:blip>
          <a:srcRect b="0" l="0" r="0" t="0"/>
          <a:stretch/>
        </p:blipFill>
        <p:spPr>
          <a:xfrm>
            <a:off x="650875" y="942898"/>
            <a:ext cx="3543300" cy="3714890"/>
          </a:xfrm>
          <a:prstGeom prst="rect">
            <a:avLst/>
          </a:prstGeom>
          <a:noFill/>
          <a:ln>
            <a:noFill/>
          </a:ln>
        </p:spPr>
      </p:pic>
      <p:pic>
        <p:nvPicPr>
          <p:cNvPr descr="Picture 3" id="1344" name="Google Shape;1344;p118"/>
          <p:cNvPicPr preferRelativeResize="0"/>
          <p:nvPr/>
        </p:nvPicPr>
        <p:blipFill rotWithShape="1">
          <a:blip r:embed="rId4">
            <a:alphaModFix/>
          </a:blip>
          <a:srcRect b="0" l="0" r="0" t="0"/>
          <a:stretch/>
        </p:blipFill>
        <p:spPr>
          <a:xfrm>
            <a:off x="4860947" y="942898"/>
            <a:ext cx="3641327" cy="3714890"/>
          </a:xfrm>
          <a:prstGeom prst="rect">
            <a:avLst/>
          </a:prstGeom>
          <a:noFill/>
          <a:ln>
            <a:noFill/>
          </a:ln>
        </p:spPr>
      </p:pic>
      <p:sp>
        <p:nvSpPr>
          <p:cNvPr id="1345" name="Google Shape;1345;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Enter CSS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graphicFrame>
        <p:nvGraphicFramePr>
          <p:cNvPr id="1350" name="Google Shape;1350;p119"/>
          <p:cNvGraphicFramePr/>
          <p:nvPr/>
        </p:nvGraphicFramePr>
        <p:xfrm>
          <a:off x="2208925" y="802725"/>
          <a:ext cx="3000000" cy="3000000"/>
        </p:xfrm>
        <a:graphic>
          <a:graphicData uri="http://schemas.openxmlformats.org/drawingml/2006/table">
            <a:tbl>
              <a:tblPr>
                <a:noFill/>
                <a:tableStyleId>{7EC87BE5-1F14-491C-A727-B6A6362B184B}</a:tableStyleId>
              </a:tblPr>
              <a:tblGrid>
                <a:gridCol w="4898500"/>
              </a:tblGrid>
              <a:tr h="434675">
                <a:tc>
                  <a:txBody>
                    <a:bodyPr/>
                    <a:lstStyle/>
                    <a:p>
                      <a:pPr indent="0" lvl="0" marL="0" rtl="0" algn="ctr">
                        <a:spcBef>
                          <a:spcPts val="0"/>
                        </a:spcBef>
                        <a:spcAft>
                          <a:spcPts val="800"/>
                        </a:spcAft>
                        <a:buClr>
                          <a:schemeClr val="dk1"/>
                        </a:buClr>
                        <a:buSzPts val="1100"/>
                        <a:buFont typeface="Arial"/>
                        <a:buNone/>
                      </a:pPr>
                      <a:r>
                        <a:rPr b="1" lang="en" sz="1800" u="sng">
                          <a:solidFill>
                            <a:srgbClr val="FFFFFF"/>
                          </a:solidFill>
                          <a:latin typeface="Times New Roman"/>
                          <a:ea typeface="Times New Roman"/>
                          <a:cs typeface="Times New Roman"/>
                          <a:sym typeface="Times New Roman"/>
                        </a:rPr>
                        <a:t>Awesome Header</a:t>
                      </a:r>
                      <a:endParaRPr sz="1800" u="sng">
                        <a:solidFill>
                          <a:srgbClr val="FFFFFF"/>
                        </a:solidFill>
                      </a:endParaRPr>
                    </a:p>
                  </a:txBody>
                  <a:tcPr marT="91425" marB="0" marR="0" marL="0" anchor="b">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alpha val="0"/>
                        </a:srgbClr>
                      </a:solidFill>
                      <a:prstDash val="solid"/>
                      <a:round/>
                      <a:headEnd len="sm" w="sm" type="none"/>
                      <a:tailEnd len="sm" w="sm" type="none"/>
                    </a:lnB>
                    <a:solidFill>
                      <a:srgbClr val="000000"/>
                    </a:solidFill>
                  </a:tcPr>
                </a:tc>
              </a:tr>
              <a:tr h="224100">
                <a:tc>
                  <a:txBody>
                    <a:bodyPr/>
                    <a:lstStyle/>
                    <a:p>
                      <a:pPr indent="0" lvl="0" marL="0" rtl="0" algn="ctr">
                        <a:spcBef>
                          <a:spcPts val="0"/>
                        </a:spcBef>
                        <a:spcAft>
                          <a:spcPts val="800"/>
                        </a:spcAft>
                        <a:buClr>
                          <a:schemeClr val="dk1"/>
                        </a:buClr>
                        <a:buSzPts val="1100"/>
                        <a:buFont typeface="Arial"/>
                        <a:buNone/>
                      </a:pPr>
                      <a:r>
                        <a:rPr b="1" lang="en">
                          <a:solidFill>
                            <a:schemeClr val="dk1"/>
                          </a:solidFill>
                          <a:latin typeface="Times New Roman"/>
                          <a:ea typeface="Times New Roman"/>
                          <a:cs typeface="Times New Roman"/>
                          <a:sym typeface="Times New Roman"/>
                        </a:rPr>
                        <a:t>Smaller Awesome Header</a:t>
                      </a:r>
                      <a:endParaRPr/>
                    </a:p>
                  </a:txBody>
                  <a:tcPr marT="0" marB="0" marR="0" marL="0" anchor="b">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solidFill>
                      <a:srgbClr val="FFFFFF"/>
                    </a:solidFill>
                  </a:tcPr>
                </a:tc>
              </a:tr>
              <a:tr h="161675">
                <a:tc>
                  <a:txBody>
                    <a:bodyPr/>
                    <a:lstStyle/>
                    <a:p>
                      <a:pPr indent="0" lvl="0" marL="0" rtl="0" algn="ctr">
                        <a:spcBef>
                          <a:spcPts val="0"/>
                        </a:spcBef>
                        <a:spcAft>
                          <a:spcPts val="800"/>
                        </a:spcAft>
                        <a:buNone/>
                      </a:pPr>
                      <a:r>
                        <a:rPr b="1" lang="en" sz="1200">
                          <a:solidFill>
                            <a:schemeClr val="dk1"/>
                          </a:solidFill>
                          <a:latin typeface="Times New Roman"/>
                          <a:ea typeface="Times New Roman"/>
                          <a:cs typeface="Times New Roman"/>
                          <a:sym typeface="Times New Roman"/>
                        </a:rPr>
                        <a:t>Even Smaller Awesome Header</a:t>
                      </a:r>
                      <a:endParaRPr/>
                    </a:p>
                  </a:txBody>
                  <a:tcPr marT="0" marB="0" marR="0" marL="0" anchor="b">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solidFill>
                      <a:srgbClr val="FFFFFF"/>
                    </a:solidFill>
                  </a:tcPr>
                </a:tc>
              </a:tr>
              <a:tr h="527700">
                <a:tc>
                  <a:txBody>
                    <a:bodyPr/>
                    <a:lstStyle/>
                    <a:p>
                      <a:pPr indent="0" lvl="0" marL="0" rtl="0" algn="ctr">
                        <a:spcBef>
                          <a:spcPts val="0"/>
                        </a:spcBef>
                        <a:spcAft>
                          <a:spcPts val="800"/>
                        </a:spcAft>
                        <a:buClr>
                          <a:schemeClr val="dk1"/>
                        </a:buClr>
                        <a:buSzPts val="1100"/>
                        <a:buFont typeface="Arial"/>
                        <a:buNone/>
                      </a:pPr>
                      <a:r>
                        <a:rPr lang="en" sz="1000">
                          <a:solidFill>
                            <a:schemeClr val="dk1"/>
                          </a:solidFill>
                          <a:latin typeface="Times New Roman"/>
                          <a:ea typeface="Times New Roman"/>
                          <a:cs typeface="Times New Roman"/>
                          <a:sym typeface="Times New Roman"/>
                        </a:rPr>
                        <a:t>Lorem ipsum dolor sit amet, consectetur adipiscing elit, sed do eiusmod tempor </a:t>
                      </a: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incididunt ut labore et dolore magna aliqua. Ut enim ad minim veniam, quis nostrud exercitation ullamco laboris nisi ut aliquip ex ea commodo consequat.</a:t>
                      </a:r>
                      <a:endParaRPr/>
                    </a:p>
                  </a:txBody>
                  <a:tcPr marT="0" marB="0" marR="0" marL="0">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FFFF">
                          <a:alpha val="0"/>
                        </a:srgbClr>
                      </a:solidFill>
                      <a:prstDash val="solid"/>
                      <a:round/>
                      <a:headEnd len="sm" w="sm" type="none"/>
                      <a:tailEnd len="sm" w="sm" type="none"/>
                    </a:lnB>
                  </a:tcPr>
                </a:tc>
              </a:tr>
              <a:tr h="1626525">
                <a:tc>
                  <a:txBody>
                    <a:bodyPr/>
                    <a:lstStyle/>
                    <a:p>
                      <a:pPr indent="0" lvl="0" marL="0" rtl="0" algn="ctr">
                        <a:spcBef>
                          <a:spcPts val="0"/>
                        </a:spcBef>
                        <a:spcAft>
                          <a:spcPts val="0"/>
                        </a:spcAft>
                        <a:buClr>
                          <a:srgbClr val="000000"/>
                        </a:buClr>
                        <a:buSzPts val="1100"/>
                        <a:buFont typeface="Arial"/>
                        <a:buNone/>
                      </a:pPr>
                      <a:r>
                        <a:t/>
                      </a:r>
                      <a:endParaRPr/>
                    </a:p>
                    <a:p>
                      <a:pPr indent="0" lvl="0" marL="0" rtl="0" algn="ctr">
                        <a:spcBef>
                          <a:spcPts val="4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ctr">
                        <a:spcBef>
                          <a:spcPts val="4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ctr">
                        <a:spcBef>
                          <a:spcPts val="4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ctr">
                        <a:spcBef>
                          <a:spcPts val="4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ctr">
                        <a:spcBef>
                          <a:spcPts val="4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ctr">
                        <a:spcBef>
                          <a:spcPts val="400"/>
                        </a:spcBef>
                        <a:spcAft>
                          <a:spcPts val="40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Menu Links</a:t>
                      </a:r>
                      <a:endParaRPr/>
                    </a:p>
                  </a:txBody>
                  <a:tcPr marT="0" marB="0" marR="0" marL="0">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alpha val="0"/>
                        </a:srgbClr>
                      </a:solidFill>
                      <a:prstDash val="solid"/>
                      <a:round/>
                      <a:headEnd len="sm" w="sm" type="none"/>
                      <a:tailEnd len="sm" w="sm" type="none"/>
                    </a:lnT>
                    <a:lnB cap="flat" cmpd="sng" w="19050">
                      <a:solidFill>
                        <a:srgbClr val="0000FF"/>
                      </a:solidFill>
                      <a:prstDash val="solid"/>
                      <a:round/>
                      <a:headEnd len="sm" w="sm" type="none"/>
                      <a:tailEnd len="sm" w="sm" type="none"/>
                    </a:lnB>
                  </a:tcPr>
                </a:tc>
              </a:tr>
              <a:tr h="614500">
                <a:tc>
                  <a:txBody>
                    <a:bodyPr/>
                    <a:lstStyle/>
                    <a:p>
                      <a:pPr indent="-154940" lvl="0" marL="320040" rtl="0" algn="ctr">
                        <a:spcBef>
                          <a:spcPts val="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Google</a:t>
                      </a:r>
                      <a:endParaRPr sz="1000">
                        <a:solidFill>
                          <a:schemeClr val="dk1"/>
                        </a:solidFill>
                        <a:latin typeface="Times New Roman"/>
                        <a:ea typeface="Times New Roman"/>
                        <a:cs typeface="Times New Roman"/>
                        <a:sym typeface="Times New Roman"/>
                      </a:endParaRPr>
                    </a:p>
                    <a:p>
                      <a:pPr indent="-154940" lvl="0" marL="320040" rtl="0" algn="ctr">
                        <a:spcBef>
                          <a:spcPts val="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Facebook</a:t>
                      </a:r>
                      <a:endParaRPr sz="1000" u="sng">
                        <a:solidFill>
                          <a:schemeClr val="hlink"/>
                        </a:solidFill>
                        <a:latin typeface="Times New Roman"/>
                        <a:ea typeface="Times New Roman"/>
                        <a:cs typeface="Times New Roman"/>
                        <a:sym typeface="Times New Roman"/>
                      </a:endParaRPr>
                    </a:p>
                    <a:p>
                      <a:pPr indent="-154940" lvl="0" marL="320040" rtl="0" algn="ctr">
                        <a:spcBef>
                          <a:spcPts val="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Twitter</a:t>
                      </a:r>
                      <a:endParaRPr/>
                    </a:p>
                  </a:txBody>
                  <a:tcPr marT="91425" marB="0" marR="0" marL="0">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solidFill>
                      <a:srgbClr val="FFFFFF"/>
                    </a:solidFill>
                  </a:tcPr>
                </a:tc>
              </a:tr>
            </a:tbl>
          </a:graphicData>
        </a:graphic>
      </p:graphicFrame>
      <p:sp>
        <p:nvSpPr>
          <p:cNvPr id="1351" name="Google Shape;1351;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Enter CSS: Result</a:t>
            </a:r>
            <a:endParaRPr/>
          </a:p>
        </p:txBody>
      </p:sp>
      <p:pic>
        <p:nvPicPr>
          <p:cNvPr id="1352" name="Google Shape;1352;p119"/>
          <p:cNvPicPr preferRelativeResize="0"/>
          <p:nvPr/>
        </p:nvPicPr>
        <p:blipFill rotWithShape="1">
          <a:blip r:embed="rId3">
            <a:alphaModFix/>
          </a:blip>
          <a:srcRect b="0" l="0" r="0" t="0"/>
          <a:stretch/>
        </p:blipFill>
        <p:spPr>
          <a:xfrm>
            <a:off x="4015625" y="2427675"/>
            <a:ext cx="1436775" cy="1436775"/>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CSS Syntax</a:t>
            </a:r>
            <a:endParaRPr/>
          </a:p>
        </p:txBody>
      </p:sp>
      <p:sp>
        <p:nvSpPr>
          <p:cNvPr id="1358" name="Google Shape;1358;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CSS works by hooking onto </a:t>
            </a:r>
            <a:r>
              <a:rPr b="1" lang="en"/>
              <a:t>selectors</a:t>
            </a:r>
            <a:r>
              <a:rPr lang="en"/>
              <a:t> added into HTML using </a:t>
            </a:r>
            <a:r>
              <a:rPr b="1" lang="en"/>
              <a:t>classes</a:t>
            </a:r>
            <a:r>
              <a:rPr lang="en"/>
              <a:t> and </a:t>
            </a:r>
            <a:r>
              <a:rPr b="1" lang="en"/>
              <a:t>identifiers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Once hooked, we apply </a:t>
            </a:r>
            <a:r>
              <a:rPr b="1" lang="en"/>
              <a:t>styles</a:t>
            </a:r>
            <a:r>
              <a:rPr lang="en"/>
              <a:t> to those HTML elements using CSS.</a:t>
            </a:r>
            <a:endParaRPr/>
          </a:p>
          <a:p>
            <a:pPr indent="0" lvl="0" marL="0" rtl="0" algn="l">
              <a:spcBef>
                <a:spcPts val="0"/>
              </a:spcBef>
              <a:spcAft>
                <a:spcPts val="0"/>
              </a:spcAft>
              <a:buNone/>
            </a:pPr>
            <a:r>
              <a:t/>
            </a:r>
            <a:endParaRPr/>
          </a:p>
        </p:txBody>
      </p:sp>
      <p:sp>
        <p:nvSpPr>
          <p:cNvPr id="1359" name="Google Shape;1359;p120"/>
          <p:cNvSpPr txBox="1"/>
          <p:nvPr/>
        </p:nvSpPr>
        <p:spPr>
          <a:xfrm>
            <a:off x="794625" y="3009275"/>
            <a:ext cx="484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a </a:t>
            </a:r>
            <a:endParaRPr sz="3200">
              <a:latin typeface="Inconsolata"/>
              <a:ea typeface="Inconsolata"/>
              <a:cs typeface="Inconsolata"/>
              <a:sym typeface="Inconsolata"/>
            </a:endParaRPr>
          </a:p>
        </p:txBody>
      </p:sp>
      <p:sp>
        <p:nvSpPr>
          <p:cNvPr id="1360" name="Google Shape;1360;p120"/>
          <p:cNvSpPr txBox="1"/>
          <p:nvPr/>
        </p:nvSpPr>
        <p:spPr>
          <a:xfrm>
            <a:off x="595425" y="2410968"/>
            <a:ext cx="9075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selector</a:t>
            </a:r>
            <a:endParaRPr sz="1600">
              <a:latin typeface="Roboto"/>
              <a:ea typeface="Roboto"/>
              <a:cs typeface="Roboto"/>
              <a:sym typeface="Roboto"/>
            </a:endParaRPr>
          </a:p>
        </p:txBody>
      </p:sp>
      <p:sp>
        <p:nvSpPr>
          <p:cNvPr id="1361" name="Google Shape;1361;p120"/>
          <p:cNvSpPr txBox="1"/>
          <p:nvPr/>
        </p:nvSpPr>
        <p:spPr>
          <a:xfrm>
            <a:off x="482150" y="406557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declaration start</a:t>
            </a:r>
            <a:endParaRPr sz="1600">
              <a:latin typeface="Roboto"/>
              <a:ea typeface="Roboto"/>
              <a:cs typeface="Roboto"/>
              <a:sym typeface="Roboto"/>
            </a:endParaRPr>
          </a:p>
        </p:txBody>
      </p:sp>
      <p:sp>
        <p:nvSpPr>
          <p:cNvPr id="1362" name="Google Shape;1362;p120"/>
          <p:cNvSpPr txBox="1"/>
          <p:nvPr/>
        </p:nvSpPr>
        <p:spPr>
          <a:xfrm>
            <a:off x="1665450" y="3009300"/>
            <a:ext cx="3664800" cy="721800"/>
          </a:xfrm>
          <a:prstGeom prst="rect">
            <a:avLst/>
          </a:prstGeom>
          <a:solidFill>
            <a:srgbClr val="00FFF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background-color </a:t>
            </a:r>
            <a:endParaRPr sz="3200">
              <a:latin typeface="Inconsolata"/>
              <a:ea typeface="Inconsolata"/>
              <a:cs typeface="Inconsolata"/>
              <a:sym typeface="Inconsolata"/>
            </a:endParaRPr>
          </a:p>
        </p:txBody>
      </p:sp>
      <p:sp>
        <p:nvSpPr>
          <p:cNvPr id="1363" name="Google Shape;1363;p120"/>
          <p:cNvSpPr txBox="1"/>
          <p:nvPr/>
        </p:nvSpPr>
        <p:spPr>
          <a:xfrm>
            <a:off x="1279425" y="3009300"/>
            <a:ext cx="375900" cy="721800"/>
          </a:xfrm>
          <a:prstGeom prst="rect">
            <a:avLst/>
          </a:prstGeom>
          <a:solidFill>
            <a:srgbClr val="A9B7C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1100"/>
              <a:buFont typeface="Arial"/>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1364" name="Google Shape;1364;p120"/>
          <p:cNvSpPr txBox="1"/>
          <p:nvPr/>
        </p:nvSpPr>
        <p:spPr>
          <a:xfrm>
            <a:off x="5611125" y="3009300"/>
            <a:ext cx="1611000" cy="721800"/>
          </a:xfrm>
          <a:prstGeom prst="rect">
            <a:avLst/>
          </a:prstGeom>
          <a:solidFill>
            <a:srgbClr val="FFFF0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yellow</a:t>
            </a:r>
            <a:endParaRPr sz="3200">
              <a:latin typeface="Inconsolata"/>
              <a:ea typeface="Inconsolata"/>
              <a:cs typeface="Inconsolata"/>
              <a:sym typeface="Inconsolata"/>
            </a:endParaRPr>
          </a:p>
        </p:txBody>
      </p:sp>
      <p:sp>
        <p:nvSpPr>
          <p:cNvPr id="1365" name="Google Shape;1365;p120"/>
          <p:cNvSpPr txBox="1"/>
          <p:nvPr/>
        </p:nvSpPr>
        <p:spPr>
          <a:xfrm>
            <a:off x="6924075" y="2409850"/>
            <a:ext cx="1553400" cy="296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declaration end</a:t>
            </a:r>
            <a:endParaRPr sz="1600">
              <a:solidFill>
                <a:srgbClr val="000000"/>
              </a:solidFill>
              <a:latin typeface="Roboto"/>
              <a:ea typeface="Roboto"/>
              <a:cs typeface="Roboto"/>
              <a:sym typeface="Roboto"/>
            </a:endParaRPr>
          </a:p>
          <a:p>
            <a:pPr indent="0" lvl="0" marL="0" rtl="0" algn="ctr">
              <a:lnSpc>
                <a:spcPct val="100000"/>
              </a:lnSpc>
              <a:spcBef>
                <a:spcPts val="0"/>
              </a:spcBef>
              <a:spcAft>
                <a:spcPts val="0"/>
              </a:spcAft>
              <a:buNone/>
            </a:pPr>
            <a:r>
              <a:t/>
            </a:r>
            <a:endParaRPr sz="1600">
              <a:latin typeface="Roboto"/>
              <a:ea typeface="Roboto"/>
              <a:cs typeface="Roboto"/>
              <a:sym typeface="Roboto"/>
            </a:endParaRPr>
          </a:p>
        </p:txBody>
      </p:sp>
      <p:sp>
        <p:nvSpPr>
          <p:cNvPr id="1366" name="Google Shape;1366;p120"/>
          <p:cNvSpPr txBox="1"/>
          <p:nvPr/>
        </p:nvSpPr>
        <p:spPr>
          <a:xfrm>
            <a:off x="5311575" y="3009275"/>
            <a:ext cx="337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1367" name="Google Shape;1367;p120"/>
          <p:cNvSpPr txBox="1"/>
          <p:nvPr/>
        </p:nvSpPr>
        <p:spPr>
          <a:xfrm>
            <a:off x="7199025" y="3009275"/>
            <a:ext cx="337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1368" name="Google Shape;1368;p120"/>
          <p:cNvSpPr txBox="1"/>
          <p:nvPr/>
        </p:nvSpPr>
        <p:spPr>
          <a:xfrm>
            <a:off x="7536825" y="3009300"/>
            <a:ext cx="375000" cy="721800"/>
          </a:xfrm>
          <a:prstGeom prst="rect">
            <a:avLst/>
          </a:prstGeom>
          <a:solidFill>
            <a:srgbClr val="A9B7C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solidFill>
                <a:srgbClr val="000000"/>
              </a:solidFill>
              <a:latin typeface="Inconsolata"/>
              <a:ea typeface="Inconsolata"/>
              <a:cs typeface="Inconsolata"/>
              <a:sym typeface="Inconsolata"/>
            </a:endParaRPr>
          </a:p>
        </p:txBody>
      </p:sp>
      <p:sp>
        <p:nvSpPr>
          <p:cNvPr id="1369" name="Google Shape;1369;p120"/>
          <p:cNvSpPr txBox="1"/>
          <p:nvPr/>
        </p:nvSpPr>
        <p:spPr>
          <a:xfrm>
            <a:off x="2793075" y="2410968"/>
            <a:ext cx="11208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property</a:t>
            </a:r>
            <a:endParaRPr sz="1600">
              <a:latin typeface="Roboto"/>
              <a:ea typeface="Roboto"/>
              <a:cs typeface="Roboto"/>
              <a:sym typeface="Roboto"/>
            </a:endParaRPr>
          </a:p>
        </p:txBody>
      </p:sp>
      <p:sp>
        <p:nvSpPr>
          <p:cNvPr id="1370" name="Google Shape;1370;p120"/>
          <p:cNvSpPr/>
          <p:nvPr/>
        </p:nvSpPr>
        <p:spPr>
          <a:xfrm rot="5400000">
            <a:off x="6173425" y="2794825"/>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20"/>
          <p:cNvSpPr txBox="1"/>
          <p:nvPr/>
        </p:nvSpPr>
        <p:spPr>
          <a:xfrm>
            <a:off x="5843016" y="2410968"/>
            <a:ext cx="11208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value</a:t>
            </a:r>
            <a:endParaRPr sz="1600">
              <a:latin typeface="Roboto"/>
              <a:ea typeface="Roboto"/>
              <a:cs typeface="Roboto"/>
              <a:sym typeface="Roboto"/>
            </a:endParaRPr>
          </a:p>
        </p:txBody>
      </p:sp>
      <p:sp>
        <p:nvSpPr>
          <p:cNvPr id="1372" name="Google Shape;1372;p120"/>
          <p:cNvSpPr/>
          <p:nvPr/>
        </p:nvSpPr>
        <p:spPr>
          <a:xfrm rot="5400000">
            <a:off x="3081050" y="2796144"/>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20"/>
          <p:cNvSpPr/>
          <p:nvPr/>
        </p:nvSpPr>
        <p:spPr>
          <a:xfrm rot="5400000">
            <a:off x="780225" y="2796144"/>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20"/>
          <p:cNvSpPr/>
          <p:nvPr/>
        </p:nvSpPr>
        <p:spPr>
          <a:xfrm rot="5400000">
            <a:off x="7496175" y="2796150"/>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20"/>
          <p:cNvSpPr/>
          <p:nvPr/>
        </p:nvSpPr>
        <p:spPr>
          <a:xfrm flipH="1" rot="5400000">
            <a:off x="1229175" y="371968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20"/>
          <p:cNvSpPr txBox="1"/>
          <p:nvPr/>
        </p:nvSpPr>
        <p:spPr>
          <a:xfrm>
            <a:off x="4549575" y="405722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property/value separator</a:t>
            </a:r>
            <a:endParaRPr sz="1600">
              <a:latin typeface="Roboto"/>
              <a:ea typeface="Roboto"/>
              <a:cs typeface="Roboto"/>
              <a:sym typeface="Roboto"/>
            </a:endParaRPr>
          </a:p>
        </p:txBody>
      </p:sp>
      <p:sp>
        <p:nvSpPr>
          <p:cNvPr id="1377" name="Google Shape;1377;p120"/>
          <p:cNvSpPr/>
          <p:nvPr/>
        </p:nvSpPr>
        <p:spPr>
          <a:xfrm flipH="1" rot="5400000">
            <a:off x="5267775" y="371968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20"/>
          <p:cNvSpPr txBox="1"/>
          <p:nvPr/>
        </p:nvSpPr>
        <p:spPr>
          <a:xfrm>
            <a:off x="6390375" y="405722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declaration </a:t>
            </a:r>
            <a:br>
              <a:rPr lang="en" sz="1600">
                <a:latin typeface="Roboto"/>
                <a:ea typeface="Roboto"/>
                <a:cs typeface="Roboto"/>
                <a:sym typeface="Roboto"/>
              </a:rPr>
            </a:br>
            <a:r>
              <a:rPr lang="en" sz="1600">
                <a:latin typeface="Roboto"/>
                <a:ea typeface="Roboto"/>
                <a:cs typeface="Roboto"/>
                <a:sym typeface="Roboto"/>
              </a:rPr>
              <a:t>separator</a:t>
            </a:r>
            <a:endParaRPr sz="1600">
              <a:latin typeface="Roboto"/>
              <a:ea typeface="Roboto"/>
              <a:cs typeface="Roboto"/>
              <a:sym typeface="Roboto"/>
            </a:endParaRPr>
          </a:p>
        </p:txBody>
      </p:sp>
      <p:sp>
        <p:nvSpPr>
          <p:cNvPr id="1379" name="Google Shape;1379;p120"/>
          <p:cNvSpPr/>
          <p:nvPr/>
        </p:nvSpPr>
        <p:spPr>
          <a:xfrm flipH="1" rot="5400000">
            <a:off x="7108575" y="371968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CSS Example</a:t>
            </a:r>
            <a:endParaRPr/>
          </a:p>
        </p:txBody>
      </p:sp>
      <p:sp>
        <p:nvSpPr>
          <p:cNvPr id="1385" name="Google Shape;1385;p121"/>
          <p:cNvSpPr txBox="1"/>
          <p:nvPr>
            <p:ph idx="1" type="subTitle"/>
          </p:nvPr>
        </p:nvSpPr>
        <p:spPr>
          <a:xfrm>
            <a:off x="0" y="675975"/>
            <a:ext cx="9144000" cy="1096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the following example, the header would become blue and much larger because of the 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can incorporate an element’s class or ID to apply a CSS style to a particular part of the document. Just remember to include the necessary symbol before the CSS: “.” for class, “#” for ID.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1386" name="Google Shape;1386;p121"/>
          <p:cNvGraphicFramePr/>
          <p:nvPr/>
        </p:nvGraphicFramePr>
        <p:xfrm>
          <a:off x="498200" y="2637600"/>
          <a:ext cx="3000000" cy="3000000"/>
        </p:xfrm>
        <a:graphic>
          <a:graphicData uri="http://schemas.openxmlformats.org/drawingml/2006/table">
            <a:tbl>
              <a:tblPr>
                <a:noFill/>
                <a:tableStyleId>{7EC87BE5-1F14-491C-A727-B6A6362B184B}</a:tableStyleId>
              </a:tblPr>
              <a:tblGrid>
                <a:gridCol w="4129900"/>
                <a:gridCol w="4109950"/>
              </a:tblGrid>
              <a:tr h="294050">
                <a:tc>
                  <a:txBody>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Example (HTML) </a:t>
                      </a:r>
                      <a:endParaRPr b="1" sz="1200">
                        <a:solidFill>
                          <a:srgbClr val="FFFFFF"/>
                        </a:solidFill>
                        <a:latin typeface="Roboto"/>
                        <a:ea typeface="Roboto"/>
                        <a:cs typeface="Roboto"/>
                        <a:sym typeface="Roboto"/>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E</a:t>
                      </a:r>
                      <a:r>
                        <a:rPr b="1" lang="en" sz="1200">
                          <a:solidFill>
                            <a:schemeClr val="lt1"/>
                          </a:solidFill>
                          <a:latin typeface="Roboto"/>
                          <a:ea typeface="Roboto"/>
                          <a:cs typeface="Roboto"/>
                          <a:sym typeface="Roboto"/>
                        </a:rPr>
                        <a:t>xample (</a:t>
                      </a:r>
                      <a:r>
                        <a:rPr b="1" lang="en" sz="1200">
                          <a:solidFill>
                            <a:srgbClr val="FFFFFF"/>
                          </a:solidFill>
                          <a:latin typeface="Roboto"/>
                          <a:ea typeface="Roboto"/>
                          <a:cs typeface="Roboto"/>
                          <a:sym typeface="Roboto"/>
                        </a:rPr>
                        <a:t>CSS)</a:t>
                      </a:r>
                      <a:endParaRPr b="1" sz="1200">
                        <a:solidFill>
                          <a:srgbClr val="FFFFFF"/>
                        </a:solidFill>
                        <a:latin typeface="Roboto"/>
                        <a:ea typeface="Roboto"/>
                        <a:cs typeface="Roboto"/>
                        <a:sym typeface="Roboto"/>
                      </a:endParaRPr>
                    </a:p>
                  </a:txBody>
                  <a:tcPr marT="91425" marB="91425" marR="91425" marL="137150" anchor="b">
                    <a:solidFill>
                      <a:srgbClr val="2E75B6"/>
                    </a:solidFill>
                  </a:tcPr>
                </a:tc>
              </a:tr>
              <a:tr h="1607525">
                <a:tc>
                  <a:txBody>
                    <a:bodyPr/>
                    <a:lstStyle/>
                    <a:p>
                      <a:pPr indent="344043" lvl="1" marL="0" rtl="0" algn="l">
                        <a:lnSpc>
                          <a:spcPct val="80000"/>
                        </a:lnSpc>
                        <a:spcBef>
                          <a:spcPts val="400"/>
                        </a:spcBef>
                        <a:spcAft>
                          <a:spcPts val="0"/>
                        </a:spcAft>
                        <a:buClr>
                          <a:schemeClr val="dk1"/>
                        </a:buClr>
                        <a:buSzPts val="1800"/>
                        <a:buFont typeface="Arial"/>
                        <a:buNone/>
                      </a:pPr>
                      <a:r>
                        <a:rPr lang="en" sz="1800">
                          <a:solidFill>
                            <a:schemeClr val="dk1"/>
                          </a:solidFill>
                          <a:latin typeface="Inconsolata"/>
                          <a:ea typeface="Inconsolata"/>
                          <a:cs typeface="Inconsolata"/>
                          <a:sym typeface="Inconsolata"/>
                        </a:rPr>
                        <a:t>&lt;p </a:t>
                      </a:r>
                      <a:r>
                        <a:rPr lang="en" sz="1800">
                          <a:solidFill>
                            <a:srgbClr val="00B0F0"/>
                          </a:solidFill>
                          <a:latin typeface="Inconsolata"/>
                          <a:ea typeface="Inconsolata"/>
                          <a:cs typeface="Inconsolata"/>
                          <a:sym typeface="Inconsolata"/>
                        </a:rPr>
                        <a:t>class="bigBlue"</a:t>
                      </a:r>
                      <a:r>
                        <a:rPr lang="en" sz="1800">
                          <a:solidFill>
                            <a:schemeClr val="dk1"/>
                          </a:solidFill>
                          <a:latin typeface="Inconsolata"/>
                          <a:ea typeface="Inconsolata"/>
                          <a:cs typeface="Inconsolata"/>
                          <a:sym typeface="Inconsolata"/>
                        </a:rPr>
                        <a:t>&gt;Header&lt;/p&gt;</a:t>
                      </a:r>
                      <a:endParaRPr sz="1800"/>
                    </a:p>
                  </a:txBody>
                  <a:tcPr marT="91425" marB="91425" marR="91425" marL="91425"/>
                </a:tc>
                <a:tc>
                  <a:txBody>
                    <a:bodyPr/>
                    <a:lstStyle/>
                    <a:p>
                      <a:pPr indent="344043" lvl="1" marL="0" rtl="0" algn="l">
                        <a:lnSpc>
                          <a:spcPct val="80000"/>
                        </a:lnSpc>
                        <a:spcBef>
                          <a:spcPts val="400"/>
                        </a:spcBef>
                        <a:spcAft>
                          <a:spcPts val="0"/>
                        </a:spcAft>
                        <a:buClr>
                          <a:schemeClr val="dk1"/>
                        </a:buClr>
                        <a:buSzPts val="1800"/>
                        <a:buFont typeface="Arial"/>
                        <a:buNone/>
                      </a:pPr>
                      <a:r>
                        <a:rPr lang="en" sz="1800">
                          <a:solidFill>
                            <a:schemeClr val="dk1"/>
                          </a:solidFill>
                          <a:latin typeface="Inconsolata"/>
                          <a:ea typeface="Inconsolata"/>
                          <a:cs typeface="Inconsolata"/>
                          <a:sym typeface="Inconsolata"/>
                        </a:rPr>
                        <a:t>.bigBlue </a:t>
                      </a:r>
                      <a:endParaRPr sz="1800">
                        <a:solidFill>
                          <a:schemeClr val="dk1"/>
                        </a:solidFill>
                        <a:latin typeface="Inconsolata"/>
                        <a:ea typeface="Inconsolata"/>
                        <a:cs typeface="Inconsolata"/>
                        <a:sym typeface="Inconsolata"/>
                      </a:endParaRPr>
                    </a:p>
                    <a:p>
                      <a:pPr indent="344043" lvl="1" marL="0" rtl="0" algn="l">
                        <a:lnSpc>
                          <a:spcPct val="80000"/>
                        </a:lnSpc>
                        <a:spcBef>
                          <a:spcPts val="400"/>
                        </a:spcBef>
                        <a:spcAft>
                          <a:spcPts val="0"/>
                        </a:spcAft>
                        <a:buClr>
                          <a:schemeClr val="dk1"/>
                        </a:buClr>
                        <a:buSzPts val="1800"/>
                        <a:buFont typeface="Arial"/>
                        <a:buNone/>
                      </a:pP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a:p>
                      <a:pPr indent="344043" lvl="1" marL="0" rtl="0" algn="l">
                        <a:lnSpc>
                          <a:spcPct val="80000"/>
                        </a:lnSpc>
                        <a:spcBef>
                          <a:spcPts val="400"/>
                        </a:spcBef>
                        <a:spcAft>
                          <a:spcPts val="0"/>
                        </a:spcAft>
                        <a:buClr>
                          <a:schemeClr val="dk1"/>
                        </a:buClr>
                        <a:buSzPts val="1800"/>
                        <a:buFont typeface="Arial"/>
                        <a:buNone/>
                      </a:pPr>
                      <a:r>
                        <a:rPr lang="en" sz="1800">
                          <a:solidFill>
                            <a:schemeClr val="dk1"/>
                          </a:solidFill>
                          <a:latin typeface="Inconsolata"/>
                          <a:ea typeface="Inconsolata"/>
                          <a:cs typeface="Inconsolata"/>
                          <a:sym typeface="Inconsolata"/>
                        </a:rPr>
                        <a:t>	font-size: 100px;</a:t>
                      </a:r>
                      <a:endParaRPr sz="1800">
                        <a:solidFill>
                          <a:schemeClr val="dk1"/>
                        </a:solidFill>
                        <a:latin typeface="Inconsolata"/>
                        <a:ea typeface="Inconsolata"/>
                        <a:cs typeface="Inconsolata"/>
                        <a:sym typeface="Inconsolata"/>
                      </a:endParaRPr>
                    </a:p>
                    <a:p>
                      <a:pPr indent="344043" lvl="1" marL="0" rtl="0" algn="l">
                        <a:lnSpc>
                          <a:spcPct val="80000"/>
                        </a:lnSpc>
                        <a:spcBef>
                          <a:spcPts val="400"/>
                        </a:spcBef>
                        <a:spcAft>
                          <a:spcPts val="0"/>
                        </a:spcAft>
                        <a:buClr>
                          <a:schemeClr val="dk1"/>
                        </a:buClr>
                        <a:buSzPts val="1800"/>
                        <a:buFont typeface="Arial"/>
                        <a:buNone/>
                      </a:pPr>
                      <a:r>
                        <a:rPr lang="en" sz="1800">
                          <a:solidFill>
                            <a:schemeClr val="dk1"/>
                          </a:solidFill>
                          <a:latin typeface="Inconsolata"/>
                          <a:ea typeface="Inconsolata"/>
                          <a:cs typeface="Inconsolata"/>
                          <a:sym typeface="Inconsolata"/>
                        </a:rPr>
                        <a:t>	color: blue;</a:t>
                      </a:r>
                      <a:endParaRPr sz="1800">
                        <a:solidFill>
                          <a:schemeClr val="dk1"/>
                        </a:solidFill>
                        <a:latin typeface="Inconsolata"/>
                        <a:ea typeface="Inconsolata"/>
                        <a:cs typeface="Inconsolata"/>
                        <a:sym typeface="Inconsolata"/>
                      </a:endParaRPr>
                    </a:p>
                    <a:p>
                      <a:pPr indent="344043" lvl="1" marL="0" rtl="0" algn="l">
                        <a:lnSpc>
                          <a:spcPct val="80000"/>
                        </a:lnSpc>
                        <a:spcBef>
                          <a:spcPts val="400"/>
                        </a:spcBef>
                        <a:spcAft>
                          <a:spcPts val="0"/>
                        </a:spcAft>
                        <a:buClr>
                          <a:schemeClr val="dk1"/>
                        </a:buClr>
                        <a:buSzPts val="1800"/>
                        <a:buFont typeface="Arial"/>
                        <a:buNone/>
                      </a:pPr>
                      <a:r>
                        <a:rPr lang="en" sz="1800">
                          <a:solidFill>
                            <a:schemeClr val="dk1"/>
                          </a:solidFill>
                          <a:latin typeface="Inconsolata"/>
                          <a:ea typeface="Inconsolata"/>
                          <a:cs typeface="Inconsolata"/>
                          <a:sym typeface="Inconsolata"/>
                        </a:rPr>
                        <a:t>}</a:t>
                      </a:r>
                      <a:endParaRPr sz="1800"/>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Key CSS Attributes</a:t>
            </a:r>
            <a:endParaRPr/>
          </a:p>
        </p:txBody>
      </p:sp>
      <p:graphicFrame>
        <p:nvGraphicFramePr>
          <p:cNvPr id="1392" name="Google Shape;1392;p122"/>
          <p:cNvGraphicFramePr/>
          <p:nvPr/>
        </p:nvGraphicFramePr>
        <p:xfrm>
          <a:off x="400163" y="810550"/>
          <a:ext cx="3000000" cy="3000000"/>
        </p:xfrm>
        <a:graphic>
          <a:graphicData uri="http://schemas.openxmlformats.org/drawingml/2006/table">
            <a:tbl>
              <a:tblPr>
                <a:noFill/>
                <a:tableStyleId>{7EC87BE5-1F14-491C-A727-B6A6362B184B}</a:tableStyleId>
              </a:tblPr>
              <a:tblGrid>
                <a:gridCol w="3961475"/>
                <a:gridCol w="3961475"/>
              </a:tblGrid>
              <a:tr h="261925">
                <a:tc gridSpan="2">
                  <a:txBody>
                    <a:bodyPr/>
                    <a:lstStyle/>
                    <a:p>
                      <a:pPr indent="0" lvl="0" marL="0" rtl="0" algn="ctr">
                        <a:spcBef>
                          <a:spcPts val="0"/>
                        </a:spcBef>
                        <a:spcAft>
                          <a:spcPts val="200"/>
                        </a:spcAft>
                        <a:buNone/>
                      </a:pPr>
                      <a:r>
                        <a:rPr b="1" lang="en" sz="1100">
                          <a:solidFill>
                            <a:srgbClr val="FFFFFF"/>
                          </a:solidFill>
                          <a:latin typeface="Inconsolata"/>
                          <a:ea typeface="Inconsolata"/>
                          <a:cs typeface="Inconsolata"/>
                          <a:sym typeface="Inconsolata"/>
                        </a:rPr>
                        <a:t>Font and Color</a:t>
                      </a:r>
                      <a:endParaRPr b="1"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00FF"/>
                    </a:solidFill>
                  </a:tcPr>
                </a:tc>
                <a:tc hMerge="1"/>
              </a:tr>
              <a:tr h="261925">
                <a:tc>
                  <a:txBody>
                    <a:bodyPr/>
                    <a:lstStyle/>
                    <a:p>
                      <a:pPr indent="0" lvl="0" marL="0" rtl="0" algn="r">
                        <a:spcBef>
                          <a:spcPts val="0"/>
                        </a:spcBef>
                        <a:spcAft>
                          <a:spcPts val="200"/>
                        </a:spcAft>
                        <a:buNone/>
                      </a:pPr>
                      <a:r>
                        <a:rPr lang="en" sz="1100">
                          <a:solidFill>
                            <a:srgbClr val="FFFFFF"/>
                          </a:solidFill>
                          <a:latin typeface="Inconsolata"/>
                          <a:ea typeface="Inconsolata"/>
                          <a:cs typeface="Inconsolata"/>
                          <a:sym typeface="Inconsolata"/>
                        </a:rPr>
                        <a:t>color:</a:t>
                      </a:r>
                      <a:endParaRPr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100">
                          <a:solidFill>
                            <a:schemeClr val="dk1"/>
                          </a:solidFill>
                          <a:latin typeface="Roboto"/>
                          <a:ea typeface="Roboto"/>
                          <a:cs typeface="Roboto"/>
                          <a:sym typeface="Roboto"/>
                        </a:rPr>
                        <a:t>sets color of text</a:t>
                      </a:r>
                      <a:endParaRPr sz="1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1925">
                <a:tc>
                  <a:txBody>
                    <a:bodyPr/>
                    <a:lstStyle/>
                    <a:p>
                      <a:pPr indent="0" lvl="0" marL="0" rtl="0" algn="r">
                        <a:spcBef>
                          <a:spcPts val="0"/>
                        </a:spcBef>
                        <a:spcAft>
                          <a:spcPts val="200"/>
                        </a:spcAft>
                        <a:buNone/>
                      </a:pPr>
                      <a:r>
                        <a:rPr lang="en" sz="1100">
                          <a:solidFill>
                            <a:srgbClr val="FFFFFF"/>
                          </a:solidFill>
                          <a:latin typeface="Inconsolata"/>
                          <a:ea typeface="Inconsolata"/>
                          <a:cs typeface="Inconsolata"/>
                          <a:sym typeface="Inconsolata"/>
                        </a:rPr>
                        <a:t>font-size:</a:t>
                      </a:r>
                      <a:endParaRPr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100">
                          <a:solidFill>
                            <a:schemeClr val="dk1"/>
                          </a:solidFill>
                          <a:latin typeface="Roboto"/>
                          <a:ea typeface="Roboto"/>
                          <a:cs typeface="Roboto"/>
                          <a:sym typeface="Roboto"/>
                        </a:rPr>
                        <a:t>sets size of the font</a:t>
                      </a:r>
                      <a:endParaRPr sz="1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1925">
                <a:tc>
                  <a:txBody>
                    <a:bodyPr/>
                    <a:lstStyle/>
                    <a:p>
                      <a:pPr indent="0" lvl="0" marL="0" rtl="0" algn="r">
                        <a:spcBef>
                          <a:spcPts val="0"/>
                        </a:spcBef>
                        <a:spcAft>
                          <a:spcPts val="200"/>
                        </a:spcAft>
                        <a:buNone/>
                      </a:pPr>
                      <a:r>
                        <a:rPr lang="en" sz="1100">
                          <a:solidFill>
                            <a:srgbClr val="FFFFFF"/>
                          </a:solidFill>
                          <a:latin typeface="Inconsolata"/>
                          <a:ea typeface="Inconsolata"/>
                          <a:cs typeface="Inconsolata"/>
                          <a:sym typeface="Inconsolata"/>
                        </a:rPr>
                        <a:t>font-style:</a:t>
                      </a:r>
                      <a:endParaRPr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100">
                          <a:solidFill>
                            <a:schemeClr val="dk1"/>
                          </a:solidFill>
                          <a:latin typeface="Roboto"/>
                          <a:ea typeface="Roboto"/>
                          <a:cs typeface="Roboto"/>
                          <a:sym typeface="Roboto"/>
                        </a:rPr>
                        <a:t>sets italics</a:t>
                      </a:r>
                      <a:endParaRPr sz="1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1925">
                <a:tc>
                  <a:txBody>
                    <a:bodyPr/>
                    <a:lstStyle/>
                    <a:p>
                      <a:pPr indent="0" lvl="0" marL="0" rtl="0" algn="r">
                        <a:spcBef>
                          <a:spcPts val="0"/>
                        </a:spcBef>
                        <a:spcAft>
                          <a:spcPts val="200"/>
                        </a:spcAft>
                        <a:buNone/>
                      </a:pPr>
                      <a:r>
                        <a:rPr lang="en" sz="1100">
                          <a:solidFill>
                            <a:srgbClr val="FFFFFF"/>
                          </a:solidFill>
                          <a:latin typeface="Inconsolata"/>
                          <a:ea typeface="Inconsolata"/>
                          <a:cs typeface="Inconsolata"/>
                          <a:sym typeface="Inconsolata"/>
                        </a:rPr>
                        <a:t>f</a:t>
                      </a:r>
                      <a:r>
                        <a:rPr lang="en" sz="1100">
                          <a:solidFill>
                            <a:srgbClr val="FFFFFF"/>
                          </a:solidFill>
                          <a:latin typeface="Inconsolata"/>
                          <a:ea typeface="Inconsolata"/>
                          <a:cs typeface="Inconsolata"/>
                          <a:sym typeface="Inconsolata"/>
                        </a:rPr>
                        <a:t>ont-weight:</a:t>
                      </a:r>
                      <a:endParaRPr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100">
                          <a:solidFill>
                            <a:schemeClr val="dk1"/>
                          </a:solidFill>
                          <a:latin typeface="Roboto"/>
                          <a:ea typeface="Roboto"/>
                          <a:cs typeface="Roboto"/>
                          <a:sym typeface="Roboto"/>
                        </a:rPr>
                        <a:t>sets bold</a:t>
                      </a:r>
                      <a:endParaRPr sz="1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1925">
                <a:tc gridSpan="2">
                  <a:txBody>
                    <a:bodyPr/>
                    <a:lstStyle/>
                    <a:p>
                      <a:pPr indent="0" lvl="0" marL="0" rtl="0" algn="ctr">
                        <a:lnSpc>
                          <a:spcPct val="80000"/>
                        </a:lnSpc>
                        <a:spcBef>
                          <a:spcPts val="400"/>
                        </a:spcBef>
                        <a:spcAft>
                          <a:spcPts val="0"/>
                        </a:spcAft>
                        <a:buNone/>
                      </a:pPr>
                      <a:r>
                        <a:rPr b="1" lang="en" sz="1100">
                          <a:latin typeface="Inconsolata"/>
                          <a:ea typeface="Inconsolata"/>
                          <a:cs typeface="Inconsolata"/>
                          <a:sym typeface="Inconsolata"/>
                        </a:rPr>
                        <a:t>Alignment and Spacing</a:t>
                      </a:r>
                      <a:endParaRPr b="1" sz="1100">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FFFF"/>
                    </a:solidFill>
                  </a:tcPr>
                </a:tc>
                <a:tc hMerge="1"/>
              </a:tr>
              <a:tr h="261925">
                <a:tc>
                  <a:txBody>
                    <a:bodyPr/>
                    <a:lstStyle/>
                    <a:p>
                      <a:pPr indent="0" lvl="0" marL="0" rtl="0" algn="r">
                        <a:lnSpc>
                          <a:spcPct val="80000"/>
                        </a:lnSpc>
                        <a:spcBef>
                          <a:spcPts val="400"/>
                        </a:spcBef>
                        <a:spcAft>
                          <a:spcPts val="0"/>
                        </a:spcAft>
                        <a:buNone/>
                      </a:pPr>
                      <a:r>
                        <a:rPr lang="en" sz="1100">
                          <a:solidFill>
                            <a:srgbClr val="FFFFFF"/>
                          </a:solidFill>
                          <a:latin typeface="Inconsolata"/>
                          <a:ea typeface="Inconsolata"/>
                          <a:cs typeface="Inconsolata"/>
                          <a:sym typeface="Inconsolata"/>
                        </a:rPr>
                        <a:t>padding (top/right/bottom/left):</a:t>
                      </a:r>
                      <a:endParaRPr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100">
                          <a:solidFill>
                            <a:schemeClr val="dk1"/>
                          </a:solidFill>
                          <a:latin typeface="Roboto"/>
                          <a:ea typeface="Roboto"/>
                          <a:cs typeface="Roboto"/>
                          <a:sym typeface="Roboto"/>
                        </a:rPr>
                        <a:t>adds space between element and its own border</a:t>
                      </a:r>
                      <a:endParaRPr sz="1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1925">
                <a:tc>
                  <a:txBody>
                    <a:bodyPr/>
                    <a:lstStyle/>
                    <a:p>
                      <a:pPr indent="0" lvl="0" marL="0" rtl="0" algn="r">
                        <a:lnSpc>
                          <a:spcPct val="80000"/>
                        </a:lnSpc>
                        <a:spcBef>
                          <a:spcPts val="400"/>
                        </a:spcBef>
                        <a:spcAft>
                          <a:spcPts val="0"/>
                        </a:spcAft>
                        <a:buNone/>
                      </a:pPr>
                      <a:r>
                        <a:rPr lang="en" sz="1100">
                          <a:solidFill>
                            <a:srgbClr val="FFFFFF"/>
                          </a:solidFill>
                          <a:latin typeface="Inconsolata"/>
                          <a:ea typeface="Inconsolata"/>
                          <a:cs typeface="Inconsolata"/>
                          <a:sym typeface="Inconsolata"/>
                        </a:rPr>
                        <a:t>margin (top/right/bottom/left): </a:t>
                      </a:r>
                      <a:endParaRPr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100">
                          <a:solidFill>
                            <a:schemeClr val="dk1"/>
                          </a:solidFill>
                          <a:latin typeface="Roboto"/>
                          <a:ea typeface="Roboto"/>
                          <a:cs typeface="Roboto"/>
                          <a:sym typeface="Roboto"/>
                        </a:rPr>
                        <a:t>adds space between element and surrounding elements</a:t>
                      </a:r>
                      <a:endParaRPr sz="1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1925">
                <a:tc>
                  <a:txBody>
                    <a:bodyPr/>
                    <a:lstStyle/>
                    <a:p>
                      <a:pPr indent="0" lvl="0" marL="0" rtl="0" algn="r">
                        <a:lnSpc>
                          <a:spcPct val="80000"/>
                        </a:lnSpc>
                        <a:spcBef>
                          <a:spcPts val="400"/>
                        </a:spcBef>
                        <a:spcAft>
                          <a:spcPts val="0"/>
                        </a:spcAft>
                        <a:buNone/>
                      </a:pPr>
                      <a:r>
                        <a:rPr lang="en" sz="1100">
                          <a:solidFill>
                            <a:srgbClr val="FFFFFF"/>
                          </a:solidFill>
                          <a:latin typeface="Inconsolata"/>
                          <a:ea typeface="Inconsolata"/>
                          <a:cs typeface="Inconsolata"/>
                          <a:sym typeface="Inconsolata"/>
                        </a:rPr>
                        <a:t>float:</a:t>
                      </a:r>
                      <a:endParaRPr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100">
                          <a:solidFill>
                            <a:schemeClr val="dk1"/>
                          </a:solidFill>
                          <a:latin typeface="Roboto"/>
                          <a:ea typeface="Roboto"/>
                          <a:cs typeface="Roboto"/>
                          <a:sym typeface="Roboto"/>
                        </a:rPr>
                        <a:t>forces elements to the sides, centers, or tops</a:t>
                      </a:r>
                      <a:endParaRPr sz="1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1925">
                <a:tc gridSpan="2">
                  <a:txBody>
                    <a:bodyPr/>
                    <a:lstStyle/>
                    <a:p>
                      <a:pPr indent="0" lvl="0" marL="0" rtl="0" algn="ctr">
                        <a:lnSpc>
                          <a:spcPct val="80000"/>
                        </a:lnSpc>
                        <a:spcBef>
                          <a:spcPts val="400"/>
                        </a:spcBef>
                        <a:spcAft>
                          <a:spcPts val="0"/>
                        </a:spcAft>
                        <a:buNone/>
                      </a:pPr>
                      <a:r>
                        <a:rPr b="1" lang="en" sz="1100">
                          <a:latin typeface="Inconsolata"/>
                          <a:ea typeface="Inconsolata"/>
                          <a:cs typeface="Inconsolata"/>
                          <a:sym typeface="Inconsolata"/>
                        </a:rPr>
                        <a:t>Background</a:t>
                      </a:r>
                      <a:endParaRPr b="1" sz="1100">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FF00"/>
                    </a:solidFill>
                  </a:tcPr>
                </a:tc>
                <a:tc hMerge="1"/>
              </a:tr>
              <a:tr h="261925">
                <a:tc>
                  <a:txBody>
                    <a:bodyPr/>
                    <a:lstStyle/>
                    <a:p>
                      <a:pPr indent="0" lvl="0" marL="0" rtl="0" algn="r">
                        <a:lnSpc>
                          <a:spcPct val="80000"/>
                        </a:lnSpc>
                        <a:spcBef>
                          <a:spcPts val="400"/>
                        </a:spcBef>
                        <a:spcAft>
                          <a:spcPts val="0"/>
                        </a:spcAft>
                        <a:buNone/>
                      </a:pPr>
                      <a:r>
                        <a:rPr lang="en" sz="1100">
                          <a:solidFill>
                            <a:srgbClr val="FFFFFF"/>
                          </a:solidFill>
                          <a:latin typeface="Inconsolata"/>
                          <a:ea typeface="Inconsolata"/>
                          <a:cs typeface="Inconsolata"/>
                          <a:sym typeface="Inconsolata"/>
                        </a:rPr>
                        <a:t>background-color:</a:t>
                      </a:r>
                      <a:endParaRPr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100">
                          <a:solidFill>
                            <a:schemeClr val="dk1"/>
                          </a:solidFill>
                          <a:latin typeface="Roboto"/>
                          <a:ea typeface="Roboto"/>
                          <a:cs typeface="Roboto"/>
                          <a:sym typeface="Roboto"/>
                        </a:rPr>
                        <a:t>sets background color</a:t>
                      </a:r>
                      <a:endParaRPr sz="1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1925">
                <a:tc>
                  <a:txBody>
                    <a:bodyPr/>
                    <a:lstStyle/>
                    <a:p>
                      <a:pPr indent="0" lvl="0" marL="0" rtl="0" algn="r">
                        <a:lnSpc>
                          <a:spcPct val="80000"/>
                        </a:lnSpc>
                        <a:spcBef>
                          <a:spcPts val="400"/>
                        </a:spcBef>
                        <a:spcAft>
                          <a:spcPts val="0"/>
                        </a:spcAft>
                        <a:buNone/>
                      </a:pPr>
                      <a:r>
                        <a:rPr lang="en" sz="1100">
                          <a:solidFill>
                            <a:srgbClr val="FFFFFF"/>
                          </a:solidFill>
                          <a:latin typeface="Inconsolata"/>
                          <a:ea typeface="Inconsolata"/>
                          <a:cs typeface="Inconsolata"/>
                          <a:sym typeface="Inconsolata"/>
                        </a:rPr>
                        <a:t>background-image: </a:t>
                      </a:r>
                      <a:endParaRPr sz="11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100">
                          <a:solidFill>
                            <a:schemeClr val="dk1"/>
                          </a:solidFill>
                          <a:latin typeface="Roboto"/>
                          <a:ea typeface="Roboto"/>
                          <a:cs typeface="Roboto"/>
                          <a:sym typeface="Roboto"/>
                        </a:rPr>
                        <a:t>sets background image</a:t>
                      </a:r>
                      <a:endParaRPr sz="1100">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Positioning Content Using Floats</a:t>
            </a:r>
            <a:endParaRPr/>
          </a:p>
        </p:txBody>
      </p:sp>
      <p:sp>
        <p:nvSpPr>
          <p:cNvPr id="1398" name="Google Shape;1398;p123"/>
          <p:cNvSpPr txBox="1"/>
          <p:nvPr/>
        </p:nvSpPr>
        <p:spPr>
          <a:xfrm>
            <a:off x="643875" y="1465350"/>
            <a:ext cx="7659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https://learn.shayhowe.com/html-css/positioning-content/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floats are old school. However, they are heavily supported. New positioning technologies like CSS Flexbox and CSS Grid are not supported by all browsers, especially older versions of browsers.</a:t>
            </a:r>
            <a:br>
              <a:rPr lang="en"/>
            </a:br>
            <a:br>
              <a:rPr lang="en"/>
            </a:br>
            <a:r>
              <a:rPr lang="en"/>
              <a:t>You can use this site to check if a given technology (like flexbox) is supported by browsers, and what versions don’t support it if any): </a:t>
            </a:r>
            <a:r>
              <a:rPr lang="en" u="sng">
                <a:solidFill>
                  <a:schemeClr val="hlink"/>
                </a:solidFill>
                <a:hlinkClick r:id="rId4"/>
              </a:rPr>
              <a:t>https://caniuse.com/?search=flexbox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Today’s Objectives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62" name="Google Shape;662;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 we will:</a:t>
            </a:r>
            <a:endParaRPr/>
          </a:p>
        </p:txBody>
      </p:sp>
      <p:sp>
        <p:nvSpPr>
          <p:cNvPr id="663" name="Google Shape;663;p61"/>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a:t>
            </a:r>
            <a:r>
              <a:rPr lang="en"/>
              <a:t>nderstand the importance of Git version control and how to use it.</a:t>
            </a:r>
            <a:endParaRPr/>
          </a:p>
        </p:txBody>
      </p:sp>
      <p:sp>
        <p:nvSpPr>
          <p:cNvPr id="664" name="Google Shape;664;p61"/>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Create</a:t>
            </a:r>
            <a:r>
              <a:rPr lang="en"/>
              <a:t> GitHub repositories, push up code, and share with the class.</a:t>
            </a:r>
            <a:endParaRPr/>
          </a:p>
        </p:txBody>
      </p:sp>
      <p:sp>
        <p:nvSpPr>
          <p:cNvPr id="665" name="Google Shape;665;p61"/>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Create</a:t>
            </a:r>
            <a:r>
              <a:rPr lang="en"/>
              <a:t> more HTML documents.</a:t>
            </a:r>
            <a:endParaRPr/>
          </a:p>
        </p:txBody>
      </p:sp>
      <p:sp>
        <p:nvSpPr>
          <p:cNvPr id="666" name="Google Shape;666;p61"/>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Learn</a:t>
            </a:r>
            <a:r>
              <a:rPr lang="en"/>
              <a:t> how to use basic HTML tags.</a:t>
            </a:r>
            <a:endParaRPr/>
          </a:p>
        </p:txBody>
      </p:sp>
      <p:sp>
        <p:nvSpPr>
          <p:cNvPr id="667" name="Google Shape;667;p61"/>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Apply</a:t>
            </a:r>
            <a:r>
              <a:rPr lang="en"/>
              <a:t> basic CSS styling to HTML documents.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24"/>
          <p:cNvSpPr txBox="1"/>
          <p:nvPr>
            <p:ph type="title"/>
          </p:nvPr>
        </p:nvSpPr>
        <p:spPr>
          <a:xfrm>
            <a:off x="2544050" y="1545675"/>
            <a:ext cx="60384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t>Powerful Duo</a:t>
            </a:r>
            <a:endParaRPr b="1" sz="2400"/>
          </a:p>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Believe it or not, HTML and CSS are all you need to develop a beautiful, full-blown website. </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2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CSS </a:t>
            </a:r>
            <a:r>
              <a:rPr lang="en"/>
              <a:t>Basics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4" name="Google Shape;1414;p12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1415" name="Google Shape;1415;p12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CSS-Styled Bio Page </a:t>
            </a:r>
            <a:endParaRPr sz="3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you’ll upgrade your previous HTML bio page using CSS style rules. Once you’re done, commit and push your changes to GitHub.</a:t>
            </a:r>
            <a:endParaRPr sz="18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b="1" lang="en" sz="1800">
                <a:solidFill>
                  <a:schemeClr val="dk1"/>
                </a:solidFill>
              </a:rPr>
              <a:t>(Additional instructions will be sent via Slack)</a:t>
            </a:r>
            <a:endParaRPr b="1"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pic>
        <p:nvPicPr>
          <p:cNvPr descr="Picture 5" id="1420" name="Google Shape;1420;p127"/>
          <p:cNvPicPr preferRelativeResize="0"/>
          <p:nvPr/>
        </p:nvPicPr>
        <p:blipFill rotWithShape="1">
          <a:blip r:embed="rId3">
            <a:alphaModFix/>
          </a:blip>
          <a:srcRect b="0" l="0" r="0" t="0"/>
          <a:stretch/>
        </p:blipFill>
        <p:spPr>
          <a:xfrm>
            <a:off x="1343050" y="1343025"/>
            <a:ext cx="6341808" cy="2457450"/>
          </a:xfrm>
          <a:prstGeom prst="rect">
            <a:avLst/>
          </a:prstGeom>
          <a:noFill/>
          <a:ln>
            <a:noFill/>
          </a:ln>
        </p:spPr>
      </p:pic>
      <p:sp>
        <p:nvSpPr>
          <p:cNvPr id="1421" name="Google Shape;142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CSS-Styled Bio Page </a:t>
            </a:r>
            <a:endParaRPr>
              <a:latin typeface="Roboto Light"/>
              <a:ea typeface="Roboto Light"/>
              <a:cs typeface="Roboto Light"/>
              <a:sym typeface="Roboto Light"/>
            </a:endParaRPr>
          </a:p>
        </p:txBody>
      </p:sp>
      <p:sp>
        <p:nvSpPr>
          <p:cNvPr id="1422" name="Google Shape;1422;p12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28"/>
          <p:cNvSpPr txBox="1"/>
          <p:nvPr>
            <p:ph type="title"/>
          </p:nvPr>
        </p:nvSpPr>
        <p:spPr>
          <a:xfrm>
            <a:off x="3543300" y="2666900"/>
            <a:ext cx="5564700" cy="7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Student Bio Layout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Confused?</a:t>
            </a:r>
            <a:endParaRPr/>
          </a:p>
        </p:txBody>
      </p:sp>
      <p:pic>
        <p:nvPicPr>
          <p:cNvPr id="1433" name="Google Shape;1433;p129"/>
          <p:cNvPicPr preferRelativeResize="0"/>
          <p:nvPr/>
        </p:nvPicPr>
        <p:blipFill>
          <a:blip r:embed="rId3">
            <a:alphaModFix/>
          </a:blip>
          <a:stretch>
            <a:fillRect/>
          </a:stretch>
        </p:blipFill>
        <p:spPr>
          <a:xfrm>
            <a:off x="3419675" y="1885200"/>
            <a:ext cx="5310998" cy="2987426"/>
          </a:xfrm>
          <a:prstGeom prst="rect">
            <a:avLst/>
          </a:prstGeom>
          <a:noFill/>
          <a:ln>
            <a:noFill/>
          </a:ln>
        </p:spPr>
      </p:pic>
      <p:sp>
        <p:nvSpPr>
          <p:cNvPr id="1434" name="Google Shape;1434;p129"/>
          <p:cNvSpPr txBox="1"/>
          <p:nvPr>
            <p:ph idx="3" type="body"/>
          </p:nvPr>
        </p:nvSpPr>
        <p:spPr>
          <a:xfrm>
            <a:off x="0" y="831025"/>
            <a:ext cx="7556700" cy="37587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Remember the video guide</a:t>
            </a:r>
            <a:r>
              <a:rPr lang="en"/>
              <a:t>s</a:t>
            </a:r>
            <a:r>
              <a:rPr lang="en"/>
              <a:t> for key activities (such as the last one).</a:t>
            </a:r>
            <a:endParaRPr/>
          </a:p>
          <a:p>
            <a:pPr indent="-180340" lvl="0" marL="320040" rtl="0" algn="l">
              <a:spcBef>
                <a:spcPts val="1200"/>
              </a:spcBef>
              <a:spcAft>
                <a:spcPts val="0"/>
              </a:spcAft>
              <a:buSzPts val="1400"/>
              <a:buChar char="●"/>
            </a:pPr>
            <a:r>
              <a:rPr lang="en"/>
              <a:t>If you ever feel like you’re falling behind, use the video</a:t>
            </a:r>
            <a:r>
              <a:rPr lang="en"/>
              <a:t> walkthroughs</a:t>
            </a:r>
            <a:r>
              <a:rPr lang="en"/>
              <a:t> to catch up. They are made to be easy to understand.</a:t>
            </a:r>
            <a:endParaRPr/>
          </a:p>
          <a:p>
            <a:pPr indent="-180340" lvl="0" marL="320040" rtl="0" algn="l">
              <a:spcBef>
                <a:spcPts val="1200"/>
              </a:spcBef>
              <a:spcAft>
                <a:spcPts val="1200"/>
              </a:spcAft>
              <a:buSzPts val="1400"/>
              <a:buChar char="●"/>
            </a:pPr>
            <a:r>
              <a:rPr lang="en"/>
              <a:t>Still having trouble? Send your instructor or TA a message! We are here to help you out however we can.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CSS Units</a:t>
            </a:r>
            <a:endParaRPr/>
          </a:p>
        </p:txBody>
      </p:sp>
      <p:sp>
        <p:nvSpPr>
          <p:cNvPr id="1440" name="Google Shape;1440;p130"/>
          <p:cNvSpPr txBox="1"/>
          <p:nvPr>
            <p:ph idx="3" type="body"/>
          </p:nvPr>
        </p:nvSpPr>
        <p:spPr>
          <a:xfrm>
            <a:off x="44400" y="831025"/>
            <a:ext cx="7556700" cy="3758700"/>
          </a:xfrm>
          <a:prstGeom prst="rect">
            <a:avLst/>
          </a:prstGeom>
        </p:spPr>
        <p:txBody>
          <a:bodyPr anchorCtr="0" anchor="t" bIns="914400" lIns="457200" spcFirstLastPara="1" rIns="457200" wrap="square" tIns="0">
            <a:noAutofit/>
          </a:bodyPr>
          <a:lstStyle/>
          <a:p>
            <a:pPr indent="0" lvl="0" marL="457200" rtl="0" algn="l">
              <a:spcBef>
                <a:spcPts val="0"/>
              </a:spcBef>
              <a:spcAft>
                <a:spcPts val="0"/>
              </a:spcAft>
              <a:buNone/>
            </a:pPr>
            <a:r>
              <a:rPr lang="en"/>
              <a:t>Now is the perfect time to look up units in CSS</a:t>
            </a:r>
            <a:br>
              <a:rPr lang="en"/>
            </a:br>
            <a:br>
              <a:rPr lang="en"/>
            </a:br>
            <a:r>
              <a:rPr lang="en"/>
              <a:t>Please play around with them a bit within your bio page. See what they do and explorer how useful (and useless) some of them are.</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rPr lang="en" u="sng">
                <a:solidFill>
                  <a:schemeClr val="hlink"/>
                </a:solidFill>
                <a:hlinkClick r:id="rId3"/>
              </a:rPr>
              <a:t>https://www.w3schools.com/cssref/css_units.asp</a:t>
            </a:r>
            <a:endParaRPr/>
          </a:p>
          <a:p>
            <a:pPr indent="0" lvl="0" marL="457200" rtl="0" algn="l">
              <a:spcBef>
                <a:spcPts val="1200"/>
              </a:spcBef>
              <a:spcAft>
                <a:spcPts val="1200"/>
              </a:spcAft>
              <a:buNone/>
            </a:pPr>
            <a:r>
              <a:t/>
            </a:r>
            <a:endParaRPr/>
          </a:p>
        </p:txBody>
      </p:sp>
      <p:pic>
        <p:nvPicPr>
          <p:cNvPr id="1441" name="Google Shape;1441;p130"/>
          <p:cNvPicPr preferRelativeResize="0"/>
          <p:nvPr/>
        </p:nvPicPr>
        <p:blipFill>
          <a:blip r:embed="rId4">
            <a:alphaModFix/>
          </a:blip>
          <a:stretch>
            <a:fillRect/>
          </a:stretch>
        </p:blipFill>
        <p:spPr>
          <a:xfrm>
            <a:off x="2166925" y="3040400"/>
            <a:ext cx="4810125" cy="15049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Adam’s Recommended Resources</a:t>
            </a:r>
            <a:endParaRPr/>
          </a:p>
        </p:txBody>
      </p:sp>
      <p:sp>
        <p:nvSpPr>
          <p:cNvPr id="1447" name="Google Shape;1447;p131"/>
          <p:cNvSpPr txBox="1"/>
          <p:nvPr/>
        </p:nvSpPr>
        <p:spPr>
          <a:xfrm>
            <a:off x="278525" y="811725"/>
            <a:ext cx="8609700" cy="21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Flexbox Froggy</a:t>
            </a:r>
            <a:br>
              <a:rPr lang="en"/>
            </a:br>
            <a:br>
              <a:rPr lang="en"/>
            </a:br>
            <a:r>
              <a:rPr lang="en"/>
              <a:t>Floats are the old school way of organizing items on a page. Flexbox is a fantastic modern CSS tool for developers to organize items on a page. </a:t>
            </a:r>
            <a:br>
              <a:rPr lang="en"/>
            </a:br>
            <a:br>
              <a:rPr lang="en"/>
            </a:br>
            <a:r>
              <a:rPr lang="en" u="sng">
                <a:solidFill>
                  <a:schemeClr val="hlink"/>
                </a:solidFill>
                <a:hlinkClick r:id="rId3"/>
              </a:rPr>
              <a:t>https://flexboxfroggy.com/</a:t>
            </a:r>
            <a:endParaRPr/>
          </a:p>
        </p:txBody>
      </p:sp>
      <p:pic>
        <p:nvPicPr>
          <p:cNvPr id="1448" name="Google Shape;1448;p131"/>
          <p:cNvPicPr preferRelativeResize="0"/>
          <p:nvPr/>
        </p:nvPicPr>
        <p:blipFill>
          <a:blip r:embed="rId4">
            <a:alphaModFix/>
          </a:blip>
          <a:stretch>
            <a:fillRect/>
          </a:stretch>
        </p:blipFill>
        <p:spPr>
          <a:xfrm>
            <a:off x="1700663" y="2787725"/>
            <a:ext cx="5742675" cy="1977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Adam’s Recommended Resources</a:t>
            </a:r>
            <a:endParaRPr/>
          </a:p>
        </p:txBody>
      </p:sp>
      <p:sp>
        <p:nvSpPr>
          <p:cNvPr id="1454" name="Google Shape;1454;p132"/>
          <p:cNvSpPr txBox="1"/>
          <p:nvPr/>
        </p:nvSpPr>
        <p:spPr>
          <a:xfrm>
            <a:off x="278525" y="811725"/>
            <a:ext cx="8609700" cy="21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Flexbox Zombies</a:t>
            </a:r>
            <a:br>
              <a:rPr lang="en"/>
            </a:br>
            <a:br>
              <a:rPr lang="en"/>
            </a:br>
            <a:r>
              <a:rPr lang="en" u="sng">
                <a:solidFill>
                  <a:schemeClr val="hlink"/>
                </a:solidFill>
                <a:hlinkClick r:id="rId3"/>
              </a:rPr>
              <a:t>https://flexboxzombies.com/p/flexbox-zombies</a:t>
            </a:r>
            <a:endParaRPr/>
          </a:p>
          <a:p>
            <a:pPr indent="0" lvl="0" marL="0" rtl="0" algn="l">
              <a:spcBef>
                <a:spcPts val="0"/>
              </a:spcBef>
              <a:spcAft>
                <a:spcPts val="0"/>
              </a:spcAft>
              <a:buNone/>
            </a:pPr>
            <a:r>
              <a:t/>
            </a:r>
            <a:endParaRPr/>
          </a:p>
        </p:txBody>
      </p:sp>
      <p:pic>
        <p:nvPicPr>
          <p:cNvPr id="1455" name="Google Shape;1455;p132"/>
          <p:cNvPicPr preferRelativeResize="0"/>
          <p:nvPr/>
        </p:nvPicPr>
        <p:blipFill>
          <a:blip r:embed="rId4">
            <a:alphaModFix/>
          </a:blip>
          <a:stretch>
            <a:fillRect/>
          </a:stretch>
        </p:blipFill>
        <p:spPr>
          <a:xfrm>
            <a:off x="993175" y="2156825"/>
            <a:ext cx="7157644" cy="19239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3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Know Thyself</a:t>
            </a:r>
            <a:endParaRPr/>
          </a:p>
        </p:txBody>
      </p:sp>
      <p:sp>
        <p:nvSpPr>
          <p:cNvPr id="673" name="Google Shape;673;p62"/>
          <p:cNvSpPr txBox="1"/>
          <p:nvPr>
            <p:ph idx="3" type="body"/>
          </p:nvPr>
        </p:nvSpPr>
        <p:spPr>
          <a:xfrm>
            <a:off x="175" y="941100"/>
            <a:ext cx="9144000" cy="4202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If you are a beginner to HTML/CSS and coding, your objectives are to:</a:t>
            </a:r>
            <a:endParaRPr b="1"/>
          </a:p>
          <a:p>
            <a:pPr indent="-180340" lvl="0" marL="320040" rtl="0" algn="l">
              <a:spcBef>
                <a:spcPts val="800"/>
              </a:spcBef>
              <a:spcAft>
                <a:spcPts val="0"/>
              </a:spcAft>
              <a:buSzPts val="1400"/>
              <a:buChar char="●"/>
            </a:pPr>
            <a:r>
              <a:rPr lang="en"/>
              <a:t>Continue to get comfortable with HTML. </a:t>
            </a:r>
            <a:endParaRPr/>
          </a:p>
          <a:p>
            <a:pPr indent="-180340" lvl="0" marL="320040" rtl="0" algn="l">
              <a:spcBef>
                <a:spcPts val="800"/>
              </a:spcBef>
              <a:spcAft>
                <a:spcPts val="0"/>
              </a:spcAft>
              <a:buSzPts val="1400"/>
              <a:buChar char="●"/>
            </a:pPr>
            <a:r>
              <a:rPr lang="en"/>
              <a:t>Be able to write a complete,</a:t>
            </a:r>
            <a:r>
              <a:rPr lang="en"/>
              <a:t> basic HTML document</a:t>
            </a:r>
            <a:r>
              <a:rPr lang="en"/>
              <a:t> (like in the last class).</a:t>
            </a:r>
            <a:endParaRPr/>
          </a:p>
          <a:p>
            <a:pPr indent="-180340" lvl="0" marL="320040" rtl="0" algn="l">
              <a:spcBef>
                <a:spcPts val="800"/>
              </a:spcBef>
              <a:spcAft>
                <a:spcPts val="0"/>
              </a:spcAft>
              <a:buSzPts val="1400"/>
              <a:buChar char="●"/>
            </a:pPr>
            <a:r>
              <a:rPr lang="en"/>
              <a:t>Understand the function of CSS and how it works with HTML.</a:t>
            </a:r>
            <a:endParaRPr/>
          </a:p>
          <a:p>
            <a:pPr indent="-180340" lvl="0" marL="320040" rtl="0" algn="l">
              <a:spcBef>
                <a:spcPts val="800"/>
              </a:spcBef>
              <a:spcAft>
                <a:spcPts val="0"/>
              </a:spcAft>
              <a:buSzPts val="1400"/>
              <a:buChar char="●"/>
            </a:pPr>
            <a:r>
              <a:rPr lang="en"/>
              <a:t>Be able to use the terminal, Git, and GitHub to commit code and update it to a remote repository.</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b="1" lang="en"/>
              <a:t>If you have past exposure to HTML, CSS, and coding and felt comfortable with the last lesson, your objectives are to:</a:t>
            </a:r>
            <a:endParaRPr b="1"/>
          </a:p>
          <a:p>
            <a:pPr indent="-180340" lvl="0" marL="320040" rtl="0" algn="l">
              <a:spcBef>
                <a:spcPts val="800"/>
              </a:spcBef>
              <a:spcAft>
                <a:spcPts val="0"/>
              </a:spcAft>
              <a:buSzPts val="1400"/>
              <a:buChar char="●"/>
            </a:pPr>
            <a:r>
              <a:rPr lang="en"/>
              <a:t>Aim to build up your skills. </a:t>
            </a:r>
            <a:endParaRPr/>
          </a:p>
          <a:p>
            <a:pPr indent="-180340" lvl="0" marL="320040" rtl="0" algn="l">
              <a:spcBef>
                <a:spcPts val="800"/>
              </a:spcBef>
              <a:spcAft>
                <a:spcPts val="0"/>
              </a:spcAft>
              <a:buSzPts val="1400"/>
              <a:buChar char="●"/>
            </a:pPr>
            <a:r>
              <a:rPr lang="en"/>
              <a:t>Clear up any questions or confusion you have about HTML.</a:t>
            </a:r>
            <a:endParaRPr/>
          </a:p>
          <a:p>
            <a:pPr indent="-180340" lvl="0" marL="320040" rtl="0" algn="l">
              <a:spcBef>
                <a:spcPts val="800"/>
              </a:spcBef>
              <a:spcAft>
                <a:spcPts val="0"/>
              </a:spcAft>
              <a:buSzPts val="1400"/>
              <a:buChar char="●"/>
            </a:pPr>
            <a:r>
              <a:rPr lang="en"/>
              <a:t>Become knowledgeable about a wider range of HTML and CSS tags.</a:t>
            </a:r>
            <a:endParaRPr/>
          </a:p>
          <a:p>
            <a:pPr indent="-180340" lvl="0" marL="320040" rtl="0" algn="l">
              <a:spcBef>
                <a:spcPts val="800"/>
              </a:spcBef>
              <a:spcAft>
                <a:spcPts val="0"/>
              </a:spcAft>
              <a:buSzPts val="1400"/>
              <a:buChar char="●"/>
            </a:pPr>
            <a:r>
              <a:rPr lang="en"/>
              <a:t>Be able to selectively apply CSS to specific HTML elements.  </a:t>
            </a:r>
            <a:endParaRPr/>
          </a:p>
          <a:p>
            <a:pPr indent="-180340" lvl="0" marL="320040" rtl="0" algn="l">
              <a:spcBef>
                <a:spcPts val="800"/>
              </a:spcBef>
              <a:spcAft>
                <a:spcPts val="0"/>
              </a:spcAft>
              <a:buSzPts val="1400"/>
              <a:buChar char="●"/>
            </a:pPr>
            <a:r>
              <a:rPr lang="en"/>
              <a:t>Be able to use Git and GitHub to upload code. </a:t>
            </a:r>
            <a:endParaRPr/>
          </a:p>
          <a:p>
            <a:pPr indent="0" lvl="0" marL="0" rtl="0" algn="l">
              <a:spcBef>
                <a:spcPts val="800"/>
              </a:spcBef>
              <a:spcAft>
                <a:spcPts val="8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Git?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